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511" r:id="rId2"/>
    <p:sldId id="514" r:id="rId3"/>
    <p:sldId id="515" r:id="rId4"/>
    <p:sldId id="516" r:id="rId5"/>
    <p:sldId id="518" r:id="rId6"/>
    <p:sldId id="519" r:id="rId7"/>
    <p:sldId id="520" r:id="rId8"/>
    <p:sldId id="525" r:id="rId9"/>
  </p:sldIdLst>
  <p:sldSz cx="9144000" cy="5143500" type="screen16x9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7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5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064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240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418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0033"/>
    <a:srgbClr val="FBB99F"/>
    <a:srgbClr val="F7713B"/>
    <a:srgbClr val="FCCDBA"/>
    <a:srgbClr val="FBBCA3"/>
    <a:srgbClr val="9999FF"/>
    <a:srgbClr val="9966FF"/>
    <a:srgbClr val="6600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9" autoAdjust="0"/>
    <p:restoredTop sz="96404" autoAdjust="0"/>
  </p:normalViewPr>
  <p:slideViewPr>
    <p:cSldViewPr>
      <p:cViewPr>
        <p:scale>
          <a:sx n="108" d="100"/>
          <a:sy n="108" d="100"/>
        </p:scale>
        <p:origin x="-570" y="-19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F261D7-6289-4163-9446-B75C2FA2E763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F4B1CE-E28E-4493-9075-3AF38FF4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3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0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6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6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3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0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7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4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07857E-C07A-4EC7-9830-268490821527}" type="datetime1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8B9F50-2DD6-475E-B233-955B1E9A2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55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84" indent="-3428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23" y="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13" y="151464"/>
            <a:ext cx="1186235" cy="1124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55576" y="1635646"/>
            <a:ext cx="7776864" cy="2431233"/>
          </a:xfrm>
          <a:prstGeom prst="rect">
            <a:avLst/>
          </a:prstGeom>
          <a:ln>
            <a:noFill/>
          </a:ln>
          <a:effectLst/>
        </p:spPr>
        <p:txBody>
          <a:bodyPr lIns="91410" tIns="45705" rIns="91410" bIns="45705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tt-RU" b="1" dirty="0" smtClean="0">
                <a:solidFill>
                  <a:srgbClr val="002060"/>
                </a:solidFill>
              </a:rPr>
              <a:t>Прием в школу</a:t>
            </a:r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6" name="Picture 4" descr="Официальный брендбук Года педагога и наставника в Российской Федерации">
            <a:extLst>
              <a:ext uri="{FF2B5EF4-FFF2-40B4-BE49-F238E27FC236}">
                <a16:creationId xmlns:a16="http://schemas.microsoft.com/office/drawing/2014/main" xmlns="" id="{255BDB15-140E-47D2-B000-1FD9DDE9B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059" y="145821"/>
            <a:ext cx="1313199" cy="106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Оформление и обзор тематического стенда к Году Национальных культур и  традиций в Республике Татарстан 2023, Алексеевский район — дата и место  проведения, программа мероприятия.">
            <a:extLst>
              <a:ext uri="{FF2B5EF4-FFF2-40B4-BE49-F238E27FC236}">
                <a16:creationId xmlns:a16="http://schemas.microsoft.com/office/drawing/2014/main" xmlns="" id="{DF6A9DBC-1C17-40BC-85A5-4FD592AA2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531" y="145821"/>
            <a:ext cx="2142234" cy="107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554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07468" y="312738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Особенности приема в 1 класс</a:t>
            </a:r>
            <a:endParaRPr lang="ru-RU" sz="2800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038563"/>
            <a:ext cx="8080449" cy="37856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6 лет 6 месяцев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(при отсутствии противопоказаний по состоянию здоровья, но </a:t>
            </a:r>
            <a:r>
              <a:rPr lang="ru-RU" sz="2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обучения в более раннем или позднем возрасте требуется:</a:t>
            </a:r>
          </a:p>
          <a:p>
            <a:pPr marL="342900" indent="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342900" indent="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разрешение учредителя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 любой форме </a:t>
            </a:r>
            <a:r>
              <a:rPr lang="ru-RU" sz="20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</a:p>
          <a:p>
            <a:pPr algn="just"/>
            <a:endParaRPr lang="ru-RU" sz="20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173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65174" y="1466621"/>
            <a:ext cx="805529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основании рекомендаций ПМПК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(в заключении определяется вид АООП)</a:t>
            </a:r>
            <a:endParaRPr lang="ru-RU" sz="28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7695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826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61452"/>
            <a:ext cx="86836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sz="20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3325" y="684495"/>
            <a:ext cx="2451958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36900" y="682863"/>
            <a:ext cx="2664296" cy="933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30910" y="713957"/>
            <a:ext cx="2386149" cy="9020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3325" y="2129940"/>
            <a:ext cx="2539190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следственного комитета</a:t>
            </a: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36901" y="2129940"/>
            <a:ext cx="2863292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образовательные организации, в которых обучаются их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полнородные и </a:t>
            </a:r>
            <a:r>
              <a:rPr lang="ru-RU" sz="1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(или)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сестры,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усыновленных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(удочеренных)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находящихся под опекой или попечительством в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семье, включая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приемные семьи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95562" y="2177862"/>
            <a:ext cx="2421497" cy="23864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военнослужащих </a:t>
            </a:r>
            <a:r>
              <a:rPr lang="ru-RU" sz="1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(внимание мобилизованные в СВО)</a:t>
            </a:r>
            <a:endParaRPr lang="ru-RU" sz="1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</a:p>
          <a:p>
            <a:pPr lvl="0" algn="ctr"/>
            <a:r>
              <a:rPr lang="ru-RU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716988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91722" y="1717665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638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563638"/>
            <a:ext cx="4176464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этап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30.03. - 30.06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имеющих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право;</a:t>
            </a:r>
            <a:endParaRPr lang="ru-RU" sz="20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000" b="1" dirty="0" smtClean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</a:t>
            </a:r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этап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6.07-5.09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документов</a:t>
            </a:r>
            <a:endParaRPr lang="ru-RU" sz="32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school51kem.ucoz.ru/1klass/priem_v_shkolu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" b="6861"/>
          <a:stretch/>
        </p:blipFill>
        <p:spPr bwMode="auto">
          <a:xfrm>
            <a:off x="4945124" y="1563638"/>
            <a:ext cx="414960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497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330" y="263659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l">
              <a:spcBef>
                <a:spcPts val="75"/>
              </a:spcBef>
            </a:pPr>
            <a:r>
              <a:rPr sz="1350" spc="-4" dirty="0">
                <a:solidFill>
                  <a:srgbClr val="001F5F"/>
                </a:solidFill>
              </a:rPr>
              <a:t>ПРИЕМ</a:t>
            </a:r>
            <a:r>
              <a:rPr sz="1350" spc="-11" dirty="0">
                <a:solidFill>
                  <a:srgbClr val="001F5F"/>
                </a:solidFill>
              </a:rPr>
              <a:t> </a:t>
            </a:r>
            <a:r>
              <a:rPr sz="1350" dirty="0">
                <a:solidFill>
                  <a:srgbClr val="001F5F"/>
                </a:solidFill>
              </a:rPr>
              <a:t>В </a:t>
            </a:r>
            <a:r>
              <a:rPr sz="1350" spc="-4" dirty="0">
                <a:solidFill>
                  <a:srgbClr val="001F5F"/>
                </a:solidFill>
              </a:rPr>
              <a:t>ПЕРВЫЕ</a:t>
            </a:r>
            <a:r>
              <a:rPr sz="1350" spc="4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КЛАССЫ</a:t>
            </a:r>
            <a:r>
              <a:rPr sz="1350" spc="-15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ОБРАЗОВАТЕЛЬНЫХ УЧРЕЖДЕНИЙ</a:t>
            </a:r>
            <a:endParaRPr sz="1350" dirty="0"/>
          </a:p>
        </p:txBody>
      </p:sp>
      <p:sp>
        <p:nvSpPr>
          <p:cNvPr id="3" name="object 3"/>
          <p:cNvSpPr/>
          <p:nvPr/>
        </p:nvSpPr>
        <p:spPr>
          <a:xfrm>
            <a:off x="5545264" y="1997297"/>
            <a:ext cx="1906429" cy="645795"/>
          </a:xfrm>
          <a:custGeom>
            <a:avLst/>
            <a:gdLst/>
            <a:ahLst/>
            <a:cxnLst/>
            <a:rect l="l" t="t" r="r" b="b"/>
            <a:pathLst>
              <a:path w="2541904" h="86106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26741" y="2135617"/>
            <a:ext cx="1522095" cy="318100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L="9525" marR="3810" algn="ctr">
              <a:lnSpc>
                <a:spcPct val="91100"/>
              </a:lnSpc>
              <a:spcBef>
                <a:spcPts val="188"/>
              </a:spcBef>
            </a:pPr>
            <a:r>
              <a:rPr lang="ru-RU" sz="1050" dirty="0">
                <a:solidFill>
                  <a:schemeClr val="bg1"/>
                </a:solidFill>
              </a:rPr>
              <a:t>электронной форме </a:t>
            </a:r>
            <a:r>
              <a:rPr lang="ru-RU" sz="1050" dirty="0" smtClean="0">
                <a:solidFill>
                  <a:schemeClr val="bg1"/>
                </a:solidFill>
              </a:rPr>
              <a:t>посредством ЕПГУ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767609" y="2643092"/>
            <a:ext cx="1896428" cy="902970"/>
            <a:chOff x="9036177" y="3521646"/>
            <a:chExt cx="2528570" cy="1203960"/>
          </a:xfrm>
        </p:grpSpPr>
        <p:sp>
          <p:nvSpPr>
            <p:cNvPr id="6" name="object 6"/>
            <p:cNvSpPr/>
            <p:nvPr/>
          </p:nvSpPr>
          <p:spPr>
            <a:xfrm>
              <a:off x="9262110" y="3526409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ln w="952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106792" y="2967799"/>
            <a:ext cx="1239203" cy="4584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208"/>
              </a:lnSpc>
              <a:spcBef>
                <a:spcPts val="7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лично</a:t>
            </a:r>
            <a:r>
              <a:rPr sz="1050" spc="-5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050">
              <a:latin typeface="Verdana"/>
              <a:cs typeface="Verdana"/>
            </a:endParaRPr>
          </a:p>
          <a:p>
            <a:pPr marL="9525" marR="3810" algn="ctr">
              <a:lnSpc>
                <a:spcPts val="1140"/>
              </a:lnSpc>
              <a:spcBef>
                <a:spcPts val="86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обра</a:t>
            </a:r>
            <a:r>
              <a:rPr sz="1050" spc="-4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ователь</a:t>
            </a:r>
            <a:r>
              <a:rPr sz="1050" spc="-8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ую  организацию</a:t>
            </a:r>
            <a:endParaRPr sz="105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83607" y="3594951"/>
            <a:ext cx="3609422" cy="1268729"/>
            <a:chOff x="8770873" y="4715700"/>
            <a:chExt cx="2663825" cy="1691639"/>
          </a:xfrm>
          <a:solidFill>
            <a:srgbClr val="002060"/>
          </a:solidFill>
        </p:grpSpPr>
        <p:sp>
          <p:nvSpPr>
            <p:cNvPr id="11" name="object 11"/>
            <p:cNvSpPr/>
            <p:nvPr/>
          </p:nvSpPr>
          <p:spPr>
            <a:xfrm>
              <a:off x="10361802" y="4720463"/>
              <a:ext cx="59690" cy="805180"/>
            </a:xfrm>
            <a:custGeom>
              <a:avLst/>
              <a:gdLst/>
              <a:ahLst/>
              <a:cxnLst/>
              <a:rect l="l" t="t" r="r" b="b"/>
              <a:pathLst>
                <a:path w="59690" h="805179">
                  <a:moveTo>
                    <a:pt x="21463" y="0"/>
                  </a:moveTo>
                  <a:lnTo>
                    <a:pt x="31333" y="50020"/>
                  </a:lnTo>
                  <a:lnTo>
                    <a:pt x="39704" y="100235"/>
                  </a:lnTo>
                  <a:lnTo>
                    <a:pt x="46577" y="150613"/>
                  </a:lnTo>
                  <a:lnTo>
                    <a:pt x="51952" y="201120"/>
                  </a:lnTo>
                  <a:lnTo>
                    <a:pt x="55831" y="251722"/>
                  </a:lnTo>
                  <a:lnTo>
                    <a:pt x="58215" y="302386"/>
                  </a:lnTo>
                  <a:lnTo>
                    <a:pt x="59104" y="353077"/>
                  </a:lnTo>
                  <a:lnTo>
                    <a:pt x="58499" y="403764"/>
                  </a:lnTo>
                  <a:lnTo>
                    <a:pt x="56401" y="454412"/>
                  </a:lnTo>
                  <a:lnTo>
                    <a:pt x="52812" y="504988"/>
                  </a:lnTo>
                  <a:lnTo>
                    <a:pt x="47732" y="555458"/>
                  </a:lnTo>
                  <a:lnTo>
                    <a:pt x="41161" y="605790"/>
                  </a:lnTo>
                  <a:lnTo>
                    <a:pt x="33102" y="655948"/>
                  </a:lnTo>
                  <a:lnTo>
                    <a:pt x="23555" y="705900"/>
                  </a:lnTo>
                  <a:lnTo>
                    <a:pt x="12520" y="755613"/>
                  </a:lnTo>
                  <a:lnTo>
                    <a:pt x="0" y="805053"/>
                  </a:lnTo>
                </a:path>
              </a:pathLst>
            </a:custGeom>
            <a:grpFill/>
            <a:ln w="95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2494660" y="0"/>
                  </a:moveTo>
                  <a:lnTo>
                    <a:pt x="143509" y="0"/>
                  </a:lnTo>
                  <a:lnTo>
                    <a:pt x="98153" y="7314"/>
                  </a:lnTo>
                  <a:lnTo>
                    <a:pt x="58759" y="27683"/>
                  </a:lnTo>
                  <a:lnTo>
                    <a:pt x="27692" y="58742"/>
                  </a:lnTo>
                  <a:lnTo>
                    <a:pt x="7317" y="98130"/>
                  </a:lnTo>
                  <a:lnTo>
                    <a:pt x="0" y="143484"/>
                  </a:lnTo>
                  <a:lnTo>
                    <a:pt x="0" y="717435"/>
                  </a:lnTo>
                  <a:lnTo>
                    <a:pt x="7317" y="762789"/>
                  </a:lnTo>
                  <a:lnTo>
                    <a:pt x="27692" y="802177"/>
                  </a:lnTo>
                  <a:lnTo>
                    <a:pt x="58759" y="833237"/>
                  </a:lnTo>
                  <a:lnTo>
                    <a:pt x="98153" y="853605"/>
                  </a:lnTo>
                  <a:lnTo>
                    <a:pt x="143509" y="860920"/>
                  </a:lnTo>
                  <a:lnTo>
                    <a:pt x="2494660" y="860920"/>
                  </a:lnTo>
                  <a:lnTo>
                    <a:pt x="2540017" y="853605"/>
                  </a:lnTo>
                  <a:lnTo>
                    <a:pt x="2579411" y="833237"/>
                  </a:lnTo>
                  <a:lnTo>
                    <a:pt x="2610478" y="802177"/>
                  </a:lnTo>
                  <a:lnTo>
                    <a:pt x="2630853" y="762789"/>
                  </a:lnTo>
                  <a:lnTo>
                    <a:pt x="2638171" y="717435"/>
                  </a:lnTo>
                  <a:lnTo>
                    <a:pt x="2638171" y="143484"/>
                  </a:lnTo>
                  <a:lnTo>
                    <a:pt x="2630853" y="98130"/>
                  </a:lnTo>
                  <a:lnTo>
                    <a:pt x="2610478" y="58742"/>
                  </a:lnTo>
                  <a:lnTo>
                    <a:pt x="2579411" y="27683"/>
                  </a:lnTo>
                  <a:lnTo>
                    <a:pt x="2540017" y="7314"/>
                  </a:lnTo>
                  <a:lnTo>
                    <a:pt x="249466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0" y="143484"/>
                  </a:moveTo>
                  <a:lnTo>
                    <a:pt x="7317" y="98130"/>
                  </a:lnTo>
                  <a:lnTo>
                    <a:pt x="27692" y="58742"/>
                  </a:lnTo>
                  <a:lnTo>
                    <a:pt x="58759" y="27683"/>
                  </a:lnTo>
                  <a:lnTo>
                    <a:pt x="98153" y="7314"/>
                  </a:lnTo>
                  <a:lnTo>
                    <a:pt x="143509" y="0"/>
                  </a:lnTo>
                  <a:lnTo>
                    <a:pt x="2494660" y="0"/>
                  </a:lnTo>
                  <a:lnTo>
                    <a:pt x="2540017" y="7314"/>
                  </a:lnTo>
                  <a:lnTo>
                    <a:pt x="2579411" y="27683"/>
                  </a:lnTo>
                  <a:lnTo>
                    <a:pt x="2610478" y="58742"/>
                  </a:lnTo>
                  <a:lnTo>
                    <a:pt x="2630853" y="98130"/>
                  </a:lnTo>
                  <a:lnTo>
                    <a:pt x="2638171" y="143484"/>
                  </a:lnTo>
                  <a:lnTo>
                    <a:pt x="2638171" y="717435"/>
                  </a:lnTo>
                  <a:lnTo>
                    <a:pt x="2630853" y="762789"/>
                  </a:lnTo>
                  <a:lnTo>
                    <a:pt x="2610478" y="802177"/>
                  </a:lnTo>
                  <a:lnTo>
                    <a:pt x="2579411" y="833237"/>
                  </a:lnTo>
                  <a:lnTo>
                    <a:pt x="2540017" y="853605"/>
                  </a:lnTo>
                  <a:lnTo>
                    <a:pt x="2494660" y="860920"/>
                  </a:lnTo>
                  <a:lnTo>
                    <a:pt x="143509" y="860920"/>
                  </a:lnTo>
                  <a:lnTo>
                    <a:pt x="98153" y="853605"/>
                  </a:lnTo>
                  <a:lnTo>
                    <a:pt x="58759" y="833237"/>
                  </a:lnTo>
                  <a:lnTo>
                    <a:pt x="27692" y="802177"/>
                  </a:lnTo>
                  <a:lnTo>
                    <a:pt x="7317" y="762789"/>
                  </a:lnTo>
                  <a:lnTo>
                    <a:pt x="0" y="717435"/>
                  </a:lnTo>
                  <a:lnTo>
                    <a:pt x="0" y="143484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545265" y="4293710"/>
            <a:ext cx="3118772" cy="487634"/>
          </a:xfrm>
          <a:prstGeom prst="rect">
            <a:avLst/>
          </a:prstGeom>
        </p:spPr>
        <p:txBody>
          <a:bodyPr vert="horz" wrap="square" lIns="0" tIns="25718" rIns="0" bIns="0" rtlCol="0">
            <a:spAutoFit/>
          </a:bodyPr>
          <a:lstStyle/>
          <a:p>
            <a:pPr marL="9525" marR="3810" algn="ctr">
              <a:lnSpc>
                <a:spcPts val="1155"/>
              </a:lnSpc>
              <a:spcBef>
                <a:spcPts val="203"/>
              </a:spcBef>
            </a:pPr>
            <a:r>
              <a:rPr lang="ru-RU" sz="1050" dirty="0">
                <a:solidFill>
                  <a:schemeClr val="bg1"/>
                </a:solidFill>
              </a:rPr>
              <a:t>с использованием функционала (сервисов) </a:t>
            </a:r>
            <a:r>
              <a:rPr lang="ru-RU" sz="1050" dirty="0" smtClean="0">
                <a:solidFill>
                  <a:schemeClr val="bg1"/>
                </a:solidFill>
              </a:rPr>
              <a:t>ЕПГУ и региональных </a:t>
            </a:r>
            <a:r>
              <a:rPr lang="ru-RU" sz="1050" dirty="0">
                <a:solidFill>
                  <a:schemeClr val="bg1"/>
                </a:solidFill>
              </a:rPr>
              <a:t>государственных информационных систем субъектов </a:t>
            </a:r>
            <a:r>
              <a:rPr lang="ru-RU" sz="1050" dirty="0" smtClean="0">
                <a:solidFill>
                  <a:schemeClr val="bg1"/>
                </a:solidFill>
              </a:rPr>
              <a:t>РФ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04215" y="3175692"/>
            <a:ext cx="2649855" cy="829628"/>
            <a:chOff x="6066282" y="5512308"/>
            <a:chExt cx="3533140" cy="1106170"/>
          </a:xfrm>
        </p:grpSpPr>
        <p:sp>
          <p:nvSpPr>
            <p:cNvPr id="16" name="object 16"/>
            <p:cNvSpPr/>
            <p:nvPr/>
          </p:nvSpPr>
          <p:spPr>
            <a:xfrm>
              <a:off x="7928610" y="6394361"/>
              <a:ext cx="1666239" cy="219710"/>
            </a:xfrm>
            <a:custGeom>
              <a:avLst/>
              <a:gdLst/>
              <a:ahLst/>
              <a:cxnLst/>
              <a:rect l="l" t="t" r="r" b="b"/>
              <a:pathLst>
                <a:path w="1666240" h="219709">
                  <a:moveTo>
                    <a:pt x="1665732" y="8166"/>
                  </a:moveTo>
                  <a:lnTo>
                    <a:pt x="1622176" y="31189"/>
                  </a:lnTo>
                  <a:lnTo>
                    <a:pt x="1578141" y="52882"/>
                  </a:lnTo>
                  <a:lnTo>
                    <a:pt x="1533656" y="73246"/>
                  </a:lnTo>
                  <a:lnTo>
                    <a:pt x="1488749" y="92279"/>
                  </a:lnTo>
                  <a:lnTo>
                    <a:pt x="1443449" y="109983"/>
                  </a:lnTo>
                  <a:lnTo>
                    <a:pt x="1397784" y="126357"/>
                  </a:lnTo>
                  <a:lnTo>
                    <a:pt x="1351784" y="141401"/>
                  </a:lnTo>
                  <a:lnTo>
                    <a:pt x="1305476" y="155117"/>
                  </a:lnTo>
                  <a:lnTo>
                    <a:pt x="1258889" y="167503"/>
                  </a:lnTo>
                  <a:lnTo>
                    <a:pt x="1212052" y="178560"/>
                  </a:lnTo>
                  <a:lnTo>
                    <a:pt x="1164993" y="188288"/>
                  </a:lnTo>
                  <a:lnTo>
                    <a:pt x="1117741" y="196687"/>
                  </a:lnTo>
                  <a:lnTo>
                    <a:pt x="1070324" y="203757"/>
                  </a:lnTo>
                  <a:lnTo>
                    <a:pt x="1022771" y="209499"/>
                  </a:lnTo>
                  <a:lnTo>
                    <a:pt x="975111" y="213913"/>
                  </a:lnTo>
                  <a:lnTo>
                    <a:pt x="927371" y="216999"/>
                  </a:lnTo>
                  <a:lnTo>
                    <a:pt x="879582" y="218756"/>
                  </a:lnTo>
                  <a:lnTo>
                    <a:pt x="831770" y="219186"/>
                  </a:lnTo>
                  <a:lnTo>
                    <a:pt x="783965" y="218287"/>
                  </a:lnTo>
                  <a:lnTo>
                    <a:pt x="736196" y="216061"/>
                  </a:lnTo>
                  <a:lnTo>
                    <a:pt x="688491" y="212508"/>
                  </a:lnTo>
                  <a:lnTo>
                    <a:pt x="640877" y="207627"/>
                  </a:lnTo>
                  <a:lnTo>
                    <a:pt x="593385" y="201419"/>
                  </a:lnTo>
                  <a:lnTo>
                    <a:pt x="546043" y="193884"/>
                  </a:lnTo>
                  <a:lnTo>
                    <a:pt x="498879" y="185022"/>
                  </a:lnTo>
                  <a:lnTo>
                    <a:pt x="451921" y="174833"/>
                  </a:lnTo>
                  <a:lnTo>
                    <a:pt x="405199" y="163317"/>
                  </a:lnTo>
                  <a:lnTo>
                    <a:pt x="358741" y="150475"/>
                  </a:lnTo>
                  <a:lnTo>
                    <a:pt x="312575" y="136306"/>
                  </a:lnTo>
                  <a:lnTo>
                    <a:pt x="266729" y="120812"/>
                  </a:lnTo>
                  <a:lnTo>
                    <a:pt x="221234" y="103991"/>
                  </a:lnTo>
                  <a:lnTo>
                    <a:pt x="176117" y="85844"/>
                  </a:lnTo>
                  <a:lnTo>
                    <a:pt x="131406" y="66371"/>
                  </a:lnTo>
                  <a:lnTo>
                    <a:pt x="87130" y="45573"/>
                  </a:lnTo>
                  <a:lnTo>
                    <a:pt x="43319" y="234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2395473" y="0"/>
                  </a:moveTo>
                  <a:lnTo>
                    <a:pt x="143509" y="0"/>
                  </a:lnTo>
                  <a:lnTo>
                    <a:pt x="98153" y="7321"/>
                  </a:lnTo>
                  <a:lnTo>
                    <a:pt x="58759" y="27705"/>
                  </a:lnTo>
                  <a:lnTo>
                    <a:pt x="27692" y="58784"/>
                  </a:lnTo>
                  <a:lnTo>
                    <a:pt x="7317" y="98187"/>
                  </a:lnTo>
                  <a:lnTo>
                    <a:pt x="0" y="143548"/>
                  </a:lnTo>
                  <a:lnTo>
                    <a:pt x="0" y="717499"/>
                  </a:lnTo>
                  <a:lnTo>
                    <a:pt x="7317" y="762854"/>
                  </a:lnTo>
                  <a:lnTo>
                    <a:pt x="27692" y="802245"/>
                  </a:lnTo>
                  <a:lnTo>
                    <a:pt x="58759" y="833308"/>
                  </a:lnTo>
                  <a:lnTo>
                    <a:pt x="98153" y="853680"/>
                  </a:lnTo>
                  <a:lnTo>
                    <a:pt x="143509" y="860996"/>
                  </a:lnTo>
                  <a:lnTo>
                    <a:pt x="2395473" y="860996"/>
                  </a:lnTo>
                  <a:lnTo>
                    <a:pt x="2440830" y="853680"/>
                  </a:lnTo>
                  <a:lnTo>
                    <a:pt x="2480224" y="833308"/>
                  </a:lnTo>
                  <a:lnTo>
                    <a:pt x="2511291" y="802245"/>
                  </a:lnTo>
                  <a:lnTo>
                    <a:pt x="2531666" y="762854"/>
                  </a:lnTo>
                  <a:lnTo>
                    <a:pt x="2538984" y="717499"/>
                  </a:lnTo>
                  <a:lnTo>
                    <a:pt x="2538984" y="143548"/>
                  </a:lnTo>
                  <a:lnTo>
                    <a:pt x="2531666" y="98187"/>
                  </a:lnTo>
                  <a:lnTo>
                    <a:pt x="2511291" y="58784"/>
                  </a:lnTo>
                  <a:lnTo>
                    <a:pt x="2480224" y="27705"/>
                  </a:lnTo>
                  <a:lnTo>
                    <a:pt x="2440830" y="7321"/>
                  </a:lnTo>
                  <a:lnTo>
                    <a:pt x="2395473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0" y="143548"/>
                  </a:moveTo>
                  <a:lnTo>
                    <a:pt x="7317" y="98187"/>
                  </a:lnTo>
                  <a:lnTo>
                    <a:pt x="27692" y="58784"/>
                  </a:lnTo>
                  <a:lnTo>
                    <a:pt x="58759" y="27705"/>
                  </a:lnTo>
                  <a:lnTo>
                    <a:pt x="98153" y="7321"/>
                  </a:lnTo>
                  <a:lnTo>
                    <a:pt x="143509" y="0"/>
                  </a:lnTo>
                  <a:lnTo>
                    <a:pt x="2395473" y="0"/>
                  </a:lnTo>
                  <a:lnTo>
                    <a:pt x="2440830" y="7321"/>
                  </a:lnTo>
                  <a:lnTo>
                    <a:pt x="2480224" y="27705"/>
                  </a:lnTo>
                  <a:lnTo>
                    <a:pt x="2511291" y="58784"/>
                  </a:lnTo>
                  <a:lnTo>
                    <a:pt x="2531666" y="98187"/>
                  </a:lnTo>
                  <a:lnTo>
                    <a:pt x="2538984" y="143548"/>
                  </a:lnTo>
                  <a:lnTo>
                    <a:pt x="2538984" y="717499"/>
                  </a:lnTo>
                  <a:lnTo>
                    <a:pt x="2531666" y="762854"/>
                  </a:lnTo>
                  <a:lnTo>
                    <a:pt x="2511291" y="802245"/>
                  </a:lnTo>
                  <a:lnTo>
                    <a:pt x="2480224" y="833308"/>
                  </a:lnTo>
                  <a:lnTo>
                    <a:pt x="2440830" y="853680"/>
                  </a:lnTo>
                  <a:lnTo>
                    <a:pt x="2395473" y="860996"/>
                  </a:lnTo>
                  <a:lnTo>
                    <a:pt x="143509" y="860996"/>
                  </a:lnTo>
                  <a:lnTo>
                    <a:pt x="98153" y="853680"/>
                  </a:lnTo>
                  <a:lnTo>
                    <a:pt x="58759" y="833308"/>
                  </a:lnTo>
                  <a:lnTo>
                    <a:pt x="27692" y="802245"/>
                  </a:lnTo>
                  <a:lnTo>
                    <a:pt x="7317" y="762854"/>
                  </a:lnTo>
                  <a:lnTo>
                    <a:pt x="0" y="717499"/>
                  </a:lnTo>
                  <a:lnTo>
                    <a:pt x="0" y="14354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476995" y="3259557"/>
            <a:ext cx="1869514" cy="528061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9525" marR="3810" algn="ctr">
              <a:lnSpc>
                <a:spcPct val="91300"/>
              </a:lnSpc>
              <a:spcBef>
                <a:spcPts val="169"/>
              </a:spcBef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через операторов почтовой </a:t>
            </a:r>
            <a:r>
              <a:rPr sz="900" spc="-30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связи общего пользования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заказным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письмом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endParaRPr sz="900" dirty="0">
              <a:latin typeface="Verdana"/>
              <a:cs typeface="Verdana"/>
            </a:endParaRPr>
          </a:p>
          <a:p>
            <a:pPr algn="ctr">
              <a:lnSpc>
                <a:spcPts val="990"/>
              </a:lnSpc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уведомлением</a:t>
            </a:r>
            <a:r>
              <a:rPr sz="900" spc="-2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вручении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451753" y="2954069"/>
            <a:ext cx="1800225" cy="1493330"/>
            <a:chOff x="5828792" y="3526408"/>
            <a:chExt cx="2400300" cy="1991106"/>
          </a:xfrm>
        </p:grpSpPr>
        <p:sp>
          <p:nvSpPr>
            <p:cNvPr id="21" name="object 21"/>
            <p:cNvSpPr/>
            <p:nvPr/>
          </p:nvSpPr>
          <p:spPr>
            <a:xfrm>
              <a:off x="6941088" y="4720589"/>
              <a:ext cx="130175" cy="796925"/>
            </a:xfrm>
            <a:custGeom>
              <a:avLst/>
              <a:gdLst/>
              <a:ahLst/>
              <a:cxnLst/>
              <a:rect l="l" t="t" r="r" b="b"/>
              <a:pathLst>
                <a:path w="130175" h="796925">
                  <a:moveTo>
                    <a:pt x="129762" y="796925"/>
                  </a:moveTo>
                  <a:lnTo>
                    <a:pt x="111003" y="749415"/>
                  </a:lnTo>
                  <a:lnTo>
                    <a:pt x="93688" y="701445"/>
                  </a:lnTo>
                  <a:lnTo>
                    <a:pt x="77820" y="653047"/>
                  </a:lnTo>
                  <a:lnTo>
                    <a:pt x="63407" y="604254"/>
                  </a:lnTo>
                  <a:lnTo>
                    <a:pt x="50452" y="555099"/>
                  </a:lnTo>
                  <a:lnTo>
                    <a:pt x="38963" y="505616"/>
                  </a:lnTo>
                  <a:lnTo>
                    <a:pt x="28943" y="455837"/>
                  </a:lnTo>
                  <a:lnTo>
                    <a:pt x="20399" y="405796"/>
                  </a:lnTo>
                  <a:lnTo>
                    <a:pt x="13336" y="355526"/>
                  </a:lnTo>
                  <a:lnTo>
                    <a:pt x="7759" y="305060"/>
                  </a:lnTo>
                  <a:lnTo>
                    <a:pt x="3674" y="254431"/>
                  </a:lnTo>
                  <a:lnTo>
                    <a:pt x="1085" y="203672"/>
                  </a:lnTo>
                  <a:lnTo>
                    <a:pt x="0" y="152816"/>
                  </a:lnTo>
                  <a:lnTo>
                    <a:pt x="421" y="101897"/>
                  </a:lnTo>
                  <a:lnTo>
                    <a:pt x="2357" y="50947"/>
                  </a:lnTo>
                  <a:lnTo>
                    <a:pt x="5810" y="0"/>
                  </a:lnTo>
                </a:path>
              </a:pathLst>
            </a:custGeom>
            <a:ln w="9524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28792" y="3851528"/>
              <a:ext cx="2400300" cy="861060"/>
            </a:xfrm>
            <a:custGeom>
              <a:avLst/>
              <a:gdLst/>
              <a:ahLst/>
              <a:cxnLst/>
              <a:rect l="l" t="t" r="r" b="b"/>
              <a:pathLst>
                <a:path w="240030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25206" y="3526408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ln w="952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713006" y="625416"/>
            <a:ext cx="8280023" cy="798523"/>
            <a:chOff x="359016" y="1099947"/>
            <a:chExt cx="6237605" cy="899794"/>
          </a:xfrm>
        </p:grpSpPr>
        <p:sp>
          <p:nvSpPr>
            <p:cNvPr id="28" name="object 28"/>
            <p:cNvSpPr/>
            <p:nvPr/>
          </p:nvSpPr>
          <p:spPr>
            <a:xfrm>
              <a:off x="371716" y="1112647"/>
              <a:ext cx="6212205" cy="874394"/>
            </a:xfrm>
            <a:custGeom>
              <a:avLst/>
              <a:gdLst/>
              <a:ahLst/>
              <a:cxnLst/>
              <a:rect l="l" t="t" r="r" b="b"/>
              <a:pathLst>
                <a:path w="6212205" h="874394">
                  <a:moveTo>
                    <a:pt x="6125603" y="0"/>
                  </a:moveTo>
                  <a:lnTo>
                    <a:pt x="86385" y="0"/>
                  </a:lnTo>
                  <a:lnTo>
                    <a:pt x="52763" y="6798"/>
                  </a:lnTo>
                  <a:lnTo>
                    <a:pt x="25304" y="25336"/>
                  </a:lnTo>
                  <a:lnTo>
                    <a:pt x="6789" y="52828"/>
                  </a:lnTo>
                  <a:lnTo>
                    <a:pt x="0" y="86487"/>
                  </a:lnTo>
                  <a:lnTo>
                    <a:pt x="0" y="787653"/>
                  </a:lnTo>
                  <a:lnTo>
                    <a:pt x="6789" y="821312"/>
                  </a:lnTo>
                  <a:lnTo>
                    <a:pt x="25304" y="848804"/>
                  </a:lnTo>
                  <a:lnTo>
                    <a:pt x="52763" y="867342"/>
                  </a:lnTo>
                  <a:lnTo>
                    <a:pt x="86385" y="874140"/>
                  </a:lnTo>
                  <a:lnTo>
                    <a:pt x="6125603" y="874140"/>
                  </a:lnTo>
                  <a:lnTo>
                    <a:pt x="6159189" y="867342"/>
                  </a:lnTo>
                  <a:lnTo>
                    <a:pt x="6186643" y="848804"/>
                  </a:lnTo>
                  <a:lnTo>
                    <a:pt x="6205167" y="821312"/>
                  </a:lnTo>
                  <a:lnTo>
                    <a:pt x="6211963" y="787653"/>
                  </a:lnTo>
                  <a:lnTo>
                    <a:pt x="6211963" y="86487"/>
                  </a:lnTo>
                  <a:lnTo>
                    <a:pt x="6205167" y="52828"/>
                  </a:lnTo>
                  <a:lnTo>
                    <a:pt x="6186643" y="25336"/>
                  </a:lnTo>
                  <a:lnTo>
                    <a:pt x="6159189" y="6798"/>
                  </a:lnTo>
                  <a:lnTo>
                    <a:pt x="6125603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1716" y="1112647"/>
              <a:ext cx="6212205" cy="874394"/>
            </a:xfrm>
            <a:custGeom>
              <a:avLst/>
              <a:gdLst/>
              <a:ahLst/>
              <a:cxnLst/>
              <a:rect l="l" t="t" r="r" b="b"/>
              <a:pathLst>
                <a:path w="6212205" h="874394">
                  <a:moveTo>
                    <a:pt x="0" y="86487"/>
                  </a:moveTo>
                  <a:lnTo>
                    <a:pt x="6789" y="52828"/>
                  </a:lnTo>
                  <a:lnTo>
                    <a:pt x="25304" y="25336"/>
                  </a:lnTo>
                  <a:lnTo>
                    <a:pt x="52763" y="6798"/>
                  </a:lnTo>
                  <a:lnTo>
                    <a:pt x="86385" y="0"/>
                  </a:lnTo>
                  <a:lnTo>
                    <a:pt x="6125603" y="0"/>
                  </a:lnTo>
                  <a:lnTo>
                    <a:pt x="6159189" y="6798"/>
                  </a:lnTo>
                  <a:lnTo>
                    <a:pt x="6186643" y="25336"/>
                  </a:lnTo>
                  <a:lnTo>
                    <a:pt x="6205167" y="52828"/>
                  </a:lnTo>
                  <a:lnTo>
                    <a:pt x="6211963" y="86487"/>
                  </a:lnTo>
                  <a:lnTo>
                    <a:pt x="6211963" y="787653"/>
                  </a:lnTo>
                  <a:lnTo>
                    <a:pt x="6205167" y="821312"/>
                  </a:lnTo>
                  <a:lnTo>
                    <a:pt x="6186643" y="848804"/>
                  </a:lnTo>
                  <a:lnTo>
                    <a:pt x="6159189" y="867342"/>
                  </a:lnTo>
                  <a:lnTo>
                    <a:pt x="6125603" y="874140"/>
                  </a:lnTo>
                  <a:lnTo>
                    <a:pt x="86385" y="874140"/>
                  </a:lnTo>
                  <a:lnTo>
                    <a:pt x="52763" y="867342"/>
                  </a:lnTo>
                  <a:lnTo>
                    <a:pt x="25304" y="848804"/>
                  </a:lnTo>
                  <a:lnTo>
                    <a:pt x="6789" y="821312"/>
                  </a:lnTo>
                  <a:lnTo>
                    <a:pt x="0" y="787653"/>
                  </a:lnTo>
                  <a:lnTo>
                    <a:pt x="0" y="86487"/>
                  </a:lnTo>
                  <a:close/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82575" y="760991"/>
            <a:ext cx="791112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Приказ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Министерства</a:t>
            </a:r>
            <a:r>
              <a:rPr sz="1200" spc="11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просвещения</a:t>
            </a:r>
            <a:r>
              <a:rPr sz="1200" spc="-15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Российской Федерации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dirty="0" err="1">
                <a:solidFill>
                  <a:srgbClr val="FFFFFF"/>
                </a:solidFill>
                <a:latin typeface="+mn-lt"/>
                <a:cs typeface="Verdana"/>
              </a:rPr>
              <a:t>от</a:t>
            </a:r>
            <a:r>
              <a:rPr sz="1200" spc="11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rgbClr val="FFFFFF"/>
                </a:solidFill>
                <a:latin typeface="+mn-lt"/>
                <a:cs typeface="Verdana"/>
              </a:rPr>
              <a:t>02.09.2020</a:t>
            </a:r>
            <a:r>
              <a:rPr lang="ru-RU" sz="1200" spc="-4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dirty="0" smtClean="0">
                <a:solidFill>
                  <a:srgbClr val="FFFFFF"/>
                </a:solidFill>
                <a:latin typeface="+mn-lt"/>
                <a:cs typeface="Verdana"/>
              </a:rPr>
              <a:t>№</a:t>
            </a:r>
            <a:r>
              <a:rPr sz="1200" spc="4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+mn-lt"/>
                <a:cs typeface="Verdana"/>
              </a:rPr>
              <a:t>458</a:t>
            </a:r>
            <a:r>
              <a:rPr sz="1200" spc="-8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«Об</a:t>
            </a:r>
            <a:r>
              <a:rPr sz="1200" spc="11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утверждении</a:t>
            </a:r>
            <a:r>
              <a:rPr sz="1200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порядка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приема на</a:t>
            </a:r>
            <a:r>
              <a:rPr sz="1200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FFFFFF"/>
                </a:solidFill>
                <a:latin typeface="+mn-lt"/>
                <a:cs typeface="Verdana"/>
              </a:rPr>
              <a:t>обучение</a:t>
            </a:r>
            <a:r>
              <a:rPr sz="1200" spc="-19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FFFFFF"/>
                </a:solidFill>
                <a:latin typeface="+mn-lt"/>
                <a:cs typeface="Verdana"/>
              </a:rPr>
              <a:t>по</a:t>
            </a:r>
            <a:r>
              <a:rPr lang="ru-RU" sz="1200" spc="-4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FFFFFF"/>
                </a:solidFill>
                <a:latin typeface="+mn-lt"/>
                <a:cs typeface="Verdana"/>
              </a:rPr>
              <a:t>образовательным</a:t>
            </a:r>
            <a:r>
              <a:rPr sz="1200" spc="19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программам</a:t>
            </a:r>
            <a:r>
              <a:rPr sz="1200" spc="23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начального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общего,</a:t>
            </a:r>
            <a:r>
              <a:rPr sz="1200" spc="-8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основного</a:t>
            </a:r>
            <a:r>
              <a:rPr sz="1200" spc="-19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FFFFFF"/>
                </a:solidFill>
                <a:latin typeface="+mn-lt"/>
                <a:cs typeface="Verdana"/>
              </a:rPr>
              <a:t>общего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dirty="0" smtClean="0">
                <a:solidFill>
                  <a:srgbClr val="FFFFFF"/>
                </a:solidFill>
                <a:latin typeface="+mn-lt"/>
                <a:cs typeface="Verdana"/>
              </a:rPr>
              <a:t>и</a:t>
            </a:r>
            <a:r>
              <a:rPr lang="ru-RU" sz="1200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FFFFFF"/>
                </a:solidFill>
                <a:latin typeface="+mn-lt"/>
                <a:cs typeface="Verdana"/>
              </a:rPr>
              <a:t>среднего</a:t>
            </a:r>
            <a:r>
              <a:rPr sz="1200" spc="-19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общего</a:t>
            </a:r>
            <a:r>
              <a:rPr sz="1200" spc="-19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образования»</a:t>
            </a:r>
            <a:endParaRPr sz="1200" dirty="0">
              <a:latin typeface="+mn-lt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6182" y="1599818"/>
            <a:ext cx="4366736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Распоряжение Комитета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 образованию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31.03.2021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№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879-р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8" dirty="0">
                <a:solidFill>
                  <a:srgbClr val="FFFFFF"/>
                </a:solidFill>
                <a:latin typeface="Verdana"/>
                <a:cs typeface="Verdana"/>
              </a:rPr>
              <a:t>«Об</a:t>
            </a:r>
            <a:endParaRPr sz="900">
              <a:latin typeface="Verdana"/>
              <a:cs typeface="Verdana"/>
            </a:endParaRPr>
          </a:p>
          <a:p>
            <a:pPr marL="9525" marR="3810"/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утверждении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регламента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организаций,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реализующих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среднего общего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образования,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находящихся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ведении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исполнительных </a:t>
            </a:r>
            <a:r>
              <a:rPr sz="900" spc="-30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органов государственной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власти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Санкт-Петербурга,</a:t>
            </a:r>
            <a:r>
              <a:rPr sz="900" spc="2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предоставлению </a:t>
            </a:r>
            <a:r>
              <a:rPr sz="900" spc="-3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услуги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зачислению</a:t>
            </a:r>
            <a:r>
              <a:rPr sz="900" spc="-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организации,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реализующие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среднего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общего</a:t>
            </a:r>
            <a:r>
              <a:rPr sz="900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образования»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88488" y="2027609"/>
            <a:ext cx="3288506" cy="973931"/>
          </a:xfrm>
          <a:custGeom>
            <a:avLst/>
            <a:gdLst/>
            <a:ahLst/>
            <a:cxnLst/>
            <a:rect l="l" t="t" r="r" b="b"/>
            <a:pathLst>
              <a:path w="4384675" h="1298575">
                <a:moveTo>
                  <a:pt x="0" y="649223"/>
                </a:moveTo>
                <a:lnTo>
                  <a:pt x="4482" y="607371"/>
                </a:lnTo>
                <a:lnTo>
                  <a:pt x="17749" y="566225"/>
                </a:lnTo>
                <a:lnTo>
                  <a:pt x="39528" y="525866"/>
                </a:lnTo>
                <a:lnTo>
                  <a:pt x="69547" y="486374"/>
                </a:lnTo>
                <a:lnTo>
                  <a:pt x="107533" y="447831"/>
                </a:lnTo>
                <a:lnTo>
                  <a:pt x="153214" y="410317"/>
                </a:lnTo>
                <a:lnTo>
                  <a:pt x="206319" y="373913"/>
                </a:lnTo>
                <a:lnTo>
                  <a:pt x="266574" y="338699"/>
                </a:lnTo>
                <a:lnTo>
                  <a:pt x="333708" y="304756"/>
                </a:lnTo>
                <a:lnTo>
                  <a:pt x="369769" y="288286"/>
                </a:lnTo>
                <a:lnTo>
                  <a:pt x="407448" y="272165"/>
                </a:lnTo>
                <a:lnTo>
                  <a:pt x="446711" y="256401"/>
                </a:lnTo>
                <a:lnTo>
                  <a:pt x="487523" y="241005"/>
                </a:lnTo>
                <a:lnTo>
                  <a:pt x="529851" y="225988"/>
                </a:lnTo>
                <a:lnTo>
                  <a:pt x="573660" y="211359"/>
                </a:lnTo>
                <a:lnTo>
                  <a:pt x="618916" y="197129"/>
                </a:lnTo>
                <a:lnTo>
                  <a:pt x="665586" y="183307"/>
                </a:lnTo>
                <a:lnTo>
                  <a:pt x="713635" y="169903"/>
                </a:lnTo>
                <a:lnTo>
                  <a:pt x="763030" y="156928"/>
                </a:lnTo>
                <a:lnTo>
                  <a:pt x="813736" y="144392"/>
                </a:lnTo>
                <a:lnTo>
                  <a:pt x="865720" y="132305"/>
                </a:lnTo>
                <a:lnTo>
                  <a:pt x="918946" y="120677"/>
                </a:lnTo>
                <a:lnTo>
                  <a:pt x="973382" y="109517"/>
                </a:lnTo>
                <a:lnTo>
                  <a:pt x="1028994" y="98837"/>
                </a:lnTo>
                <a:lnTo>
                  <a:pt x="1085746" y="88646"/>
                </a:lnTo>
                <a:lnTo>
                  <a:pt x="1143606" y="78953"/>
                </a:lnTo>
                <a:lnTo>
                  <a:pt x="1202538" y="69771"/>
                </a:lnTo>
                <a:lnTo>
                  <a:pt x="1262510" y="61107"/>
                </a:lnTo>
                <a:lnTo>
                  <a:pt x="1323487" y="52973"/>
                </a:lnTo>
                <a:lnTo>
                  <a:pt x="1385435" y="45379"/>
                </a:lnTo>
                <a:lnTo>
                  <a:pt x="1448321" y="38334"/>
                </a:lnTo>
                <a:lnTo>
                  <a:pt x="1512109" y="31849"/>
                </a:lnTo>
                <a:lnTo>
                  <a:pt x="1576766" y="25934"/>
                </a:lnTo>
                <a:lnTo>
                  <a:pt x="1642258" y="20598"/>
                </a:lnTo>
                <a:lnTo>
                  <a:pt x="1708551" y="15853"/>
                </a:lnTo>
                <a:lnTo>
                  <a:pt x="1775611" y="11707"/>
                </a:lnTo>
                <a:lnTo>
                  <a:pt x="1843404" y="8172"/>
                </a:lnTo>
                <a:lnTo>
                  <a:pt x="1911896" y="5257"/>
                </a:lnTo>
                <a:lnTo>
                  <a:pt x="1981053" y="2972"/>
                </a:lnTo>
                <a:lnTo>
                  <a:pt x="2050841" y="1327"/>
                </a:lnTo>
                <a:lnTo>
                  <a:pt x="2121225" y="333"/>
                </a:lnTo>
                <a:lnTo>
                  <a:pt x="2192172" y="0"/>
                </a:lnTo>
                <a:lnTo>
                  <a:pt x="2263119" y="333"/>
                </a:lnTo>
                <a:lnTo>
                  <a:pt x="2333503" y="1327"/>
                </a:lnTo>
                <a:lnTo>
                  <a:pt x="2403291" y="2972"/>
                </a:lnTo>
                <a:lnTo>
                  <a:pt x="2472447" y="5257"/>
                </a:lnTo>
                <a:lnTo>
                  <a:pt x="2540939" y="8172"/>
                </a:lnTo>
                <a:lnTo>
                  <a:pt x="2608731" y="11707"/>
                </a:lnTo>
                <a:lnTo>
                  <a:pt x="2675791" y="15853"/>
                </a:lnTo>
                <a:lnTo>
                  <a:pt x="2742084" y="20598"/>
                </a:lnTo>
                <a:lnTo>
                  <a:pt x="2807576" y="25934"/>
                </a:lnTo>
                <a:lnTo>
                  <a:pt x="2872232" y="31849"/>
                </a:lnTo>
                <a:lnTo>
                  <a:pt x="2936020" y="38334"/>
                </a:lnTo>
                <a:lnTo>
                  <a:pt x="2998905" y="45379"/>
                </a:lnTo>
                <a:lnTo>
                  <a:pt x="3060852" y="52973"/>
                </a:lnTo>
                <a:lnTo>
                  <a:pt x="3121829" y="61107"/>
                </a:lnTo>
                <a:lnTo>
                  <a:pt x="3181800" y="69771"/>
                </a:lnTo>
                <a:lnTo>
                  <a:pt x="3240732" y="78953"/>
                </a:lnTo>
                <a:lnTo>
                  <a:pt x="3298591" y="88645"/>
                </a:lnTo>
                <a:lnTo>
                  <a:pt x="3355343" y="98837"/>
                </a:lnTo>
                <a:lnTo>
                  <a:pt x="3410953" y="109517"/>
                </a:lnTo>
                <a:lnTo>
                  <a:pt x="3465389" y="120677"/>
                </a:lnTo>
                <a:lnTo>
                  <a:pt x="3518615" y="132305"/>
                </a:lnTo>
                <a:lnTo>
                  <a:pt x="3570597" y="144392"/>
                </a:lnTo>
                <a:lnTo>
                  <a:pt x="3621303" y="156928"/>
                </a:lnTo>
                <a:lnTo>
                  <a:pt x="3670697" y="169903"/>
                </a:lnTo>
                <a:lnTo>
                  <a:pt x="3718745" y="183307"/>
                </a:lnTo>
                <a:lnTo>
                  <a:pt x="3765415" y="197129"/>
                </a:lnTo>
                <a:lnTo>
                  <a:pt x="3810670" y="211359"/>
                </a:lnTo>
                <a:lnTo>
                  <a:pt x="3854479" y="225988"/>
                </a:lnTo>
                <a:lnTo>
                  <a:pt x="3896806" y="241005"/>
                </a:lnTo>
                <a:lnTo>
                  <a:pt x="3937617" y="256401"/>
                </a:lnTo>
                <a:lnTo>
                  <a:pt x="3976879" y="272165"/>
                </a:lnTo>
                <a:lnTo>
                  <a:pt x="4014557" y="288286"/>
                </a:lnTo>
                <a:lnTo>
                  <a:pt x="4050618" y="304756"/>
                </a:lnTo>
                <a:lnTo>
                  <a:pt x="4085027" y="321563"/>
                </a:lnTo>
                <a:lnTo>
                  <a:pt x="4148754" y="356152"/>
                </a:lnTo>
                <a:lnTo>
                  <a:pt x="4205467" y="391971"/>
                </a:lnTo>
                <a:lnTo>
                  <a:pt x="4254893" y="428941"/>
                </a:lnTo>
                <a:lnTo>
                  <a:pt x="4296760" y="466979"/>
                </a:lnTo>
                <a:lnTo>
                  <a:pt x="4330795" y="506006"/>
                </a:lnTo>
                <a:lnTo>
                  <a:pt x="4356727" y="545942"/>
                </a:lnTo>
                <a:lnTo>
                  <a:pt x="4374284" y="586704"/>
                </a:lnTo>
                <a:lnTo>
                  <a:pt x="4383193" y="628214"/>
                </a:lnTo>
                <a:lnTo>
                  <a:pt x="4384319" y="649223"/>
                </a:lnTo>
                <a:lnTo>
                  <a:pt x="4383193" y="670233"/>
                </a:lnTo>
                <a:lnTo>
                  <a:pt x="4374284" y="711741"/>
                </a:lnTo>
                <a:lnTo>
                  <a:pt x="4356727" y="752502"/>
                </a:lnTo>
                <a:lnTo>
                  <a:pt x="4330795" y="792434"/>
                </a:lnTo>
                <a:lnTo>
                  <a:pt x="4296760" y="831457"/>
                </a:lnTo>
                <a:lnTo>
                  <a:pt x="4254893" y="869491"/>
                </a:lnTo>
                <a:lnTo>
                  <a:pt x="4205467" y="906455"/>
                </a:lnTo>
                <a:lnTo>
                  <a:pt x="4148754" y="942268"/>
                </a:lnTo>
                <a:lnTo>
                  <a:pt x="4085027" y="976851"/>
                </a:lnTo>
                <a:lnTo>
                  <a:pt x="4050618" y="993655"/>
                </a:lnTo>
                <a:lnTo>
                  <a:pt x="4014557" y="1010121"/>
                </a:lnTo>
                <a:lnTo>
                  <a:pt x="3976879" y="1026239"/>
                </a:lnTo>
                <a:lnTo>
                  <a:pt x="3937617" y="1041999"/>
                </a:lnTo>
                <a:lnTo>
                  <a:pt x="3896806" y="1057391"/>
                </a:lnTo>
                <a:lnTo>
                  <a:pt x="3854479" y="1072405"/>
                </a:lnTo>
                <a:lnTo>
                  <a:pt x="3810670" y="1087030"/>
                </a:lnTo>
                <a:lnTo>
                  <a:pt x="3765415" y="1101257"/>
                </a:lnTo>
                <a:lnTo>
                  <a:pt x="3718745" y="1115075"/>
                </a:lnTo>
                <a:lnTo>
                  <a:pt x="3670697" y="1128475"/>
                </a:lnTo>
                <a:lnTo>
                  <a:pt x="3621303" y="1141446"/>
                </a:lnTo>
                <a:lnTo>
                  <a:pt x="3570597" y="1153978"/>
                </a:lnTo>
                <a:lnTo>
                  <a:pt x="3518615" y="1166062"/>
                </a:lnTo>
                <a:lnTo>
                  <a:pt x="3465389" y="1177687"/>
                </a:lnTo>
                <a:lnTo>
                  <a:pt x="3410953" y="1188843"/>
                </a:lnTo>
                <a:lnTo>
                  <a:pt x="3355343" y="1199520"/>
                </a:lnTo>
                <a:lnTo>
                  <a:pt x="3298591" y="1209707"/>
                </a:lnTo>
                <a:lnTo>
                  <a:pt x="3240732" y="1219396"/>
                </a:lnTo>
                <a:lnTo>
                  <a:pt x="3181800" y="1228576"/>
                </a:lnTo>
                <a:lnTo>
                  <a:pt x="3121829" y="1237236"/>
                </a:lnTo>
                <a:lnTo>
                  <a:pt x="3060852" y="1245367"/>
                </a:lnTo>
                <a:lnTo>
                  <a:pt x="2998905" y="1252959"/>
                </a:lnTo>
                <a:lnTo>
                  <a:pt x="2936020" y="1260001"/>
                </a:lnTo>
                <a:lnTo>
                  <a:pt x="2872232" y="1266484"/>
                </a:lnTo>
                <a:lnTo>
                  <a:pt x="2807576" y="1272397"/>
                </a:lnTo>
                <a:lnTo>
                  <a:pt x="2742084" y="1277730"/>
                </a:lnTo>
                <a:lnTo>
                  <a:pt x="2675791" y="1282474"/>
                </a:lnTo>
                <a:lnTo>
                  <a:pt x="2608731" y="1286618"/>
                </a:lnTo>
                <a:lnTo>
                  <a:pt x="2540939" y="1290152"/>
                </a:lnTo>
                <a:lnTo>
                  <a:pt x="2472447" y="1293065"/>
                </a:lnTo>
                <a:lnTo>
                  <a:pt x="2403291" y="1295349"/>
                </a:lnTo>
                <a:lnTo>
                  <a:pt x="2333503" y="1296993"/>
                </a:lnTo>
                <a:lnTo>
                  <a:pt x="2263119" y="1297987"/>
                </a:lnTo>
                <a:lnTo>
                  <a:pt x="2192172" y="1298320"/>
                </a:lnTo>
                <a:lnTo>
                  <a:pt x="2121225" y="1297987"/>
                </a:lnTo>
                <a:lnTo>
                  <a:pt x="2050841" y="1296993"/>
                </a:lnTo>
                <a:lnTo>
                  <a:pt x="1981053" y="1295349"/>
                </a:lnTo>
                <a:lnTo>
                  <a:pt x="1911896" y="1293065"/>
                </a:lnTo>
                <a:lnTo>
                  <a:pt x="1843404" y="1290152"/>
                </a:lnTo>
                <a:lnTo>
                  <a:pt x="1775611" y="1286618"/>
                </a:lnTo>
                <a:lnTo>
                  <a:pt x="1708551" y="1282474"/>
                </a:lnTo>
                <a:lnTo>
                  <a:pt x="1642258" y="1277730"/>
                </a:lnTo>
                <a:lnTo>
                  <a:pt x="1576766" y="1272397"/>
                </a:lnTo>
                <a:lnTo>
                  <a:pt x="1512109" y="1266484"/>
                </a:lnTo>
                <a:lnTo>
                  <a:pt x="1448321" y="1260001"/>
                </a:lnTo>
                <a:lnTo>
                  <a:pt x="1385435" y="1252959"/>
                </a:lnTo>
                <a:lnTo>
                  <a:pt x="1323487" y="1245367"/>
                </a:lnTo>
                <a:lnTo>
                  <a:pt x="1262510" y="1237236"/>
                </a:lnTo>
                <a:lnTo>
                  <a:pt x="1202538" y="1228576"/>
                </a:lnTo>
                <a:lnTo>
                  <a:pt x="1143606" y="1219396"/>
                </a:lnTo>
                <a:lnTo>
                  <a:pt x="1085746" y="1209707"/>
                </a:lnTo>
                <a:lnTo>
                  <a:pt x="1028994" y="1199520"/>
                </a:lnTo>
                <a:lnTo>
                  <a:pt x="973382" y="1188843"/>
                </a:lnTo>
                <a:lnTo>
                  <a:pt x="918946" y="1177687"/>
                </a:lnTo>
                <a:lnTo>
                  <a:pt x="865720" y="1166062"/>
                </a:lnTo>
                <a:lnTo>
                  <a:pt x="813736" y="1153978"/>
                </a:lnTo>
                <a:lnTo>
                  <a:pt x="763030" y="1141446"/>
                </a:lnTo>
                <a:lnTo>
                  <a:pt x="713635" y="1128475"/>
                </a:lnTo>
                <a:lnTo>
                  <a:pt x="665586" y="1115075"/>
                </a:lnTo>
                <a:lnTo>
                  <a:pt x="618916" y="1101257"/>
                </a:lnTo>
                <a:lnTo>
                  <a:pt x="573660" y="1087030"/>
                </a:lnTo>
                <a:lnTo>
                  <a:pt x="529851" y="1072405"/>
                </a:lnTo>
                <a:lnTo>
                  <a:pt x="487523" y="1057391"/>
                </a:lnTo>
                <a:lnTo>
                  <a:pt x="446711" y="1041999"/>
                </a:lnTo>
                <a:lnTo>
                  <a:pt x="407448" y="1026239"/>
                </a:lnTo>
                <a:lnTo>
                  <a:pt x="369769" y="1010121"/>
                </a:lnTo>
                <a:lnTo>
                  <a:pt x="333708" y="993655"/>
                </a:lnTo>
                <a:lnTo>
                  <a:pt x="299298" y="976851"/>
                </a:lnTo>
                <a:lnTo>
                  <a:pt x="235569" y="942268"/>
                </a:lnTo>
                <a:lnTo>
                  <a:pt x="178855" y="906455"/>
                </a:lnTo>
                <a:lnTo>
                  <a:pt x="129429" y="869491"/>
                </a:lnTo>
                <a:lnTo>
                  <a:pt x="87561" y="831457"/>
                </a:lnTo>
                <a:lnTo>
                  <a:pt x="53524" y="792434"/>
                </a:lnTo>
                <a:lnTo>
                  <a:pt x="27592" y="752502"/>
                </a:lnTo>
                <a:lnTo>
                  <a:pt x="10035" y="711741"/>
                </a:lnTo>
                <a:lnTo>
                  <a:pt x="1126" y="670233"/>
                </a:lnTo>
                <a:lnTo>
                  <a:pt x="0" y="649223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74002" y="2161696"/>
            <a:ext cx="2200751" cy="6328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" algn="ctr">
              <a:spcBef>
                <a:spcPts val="75"/>
              </a:spcBef>
            </a:pPr>
            <a:r>
              <a:rPr sz="1350" dirty="0">
                <a:latin typeface="Verdana"/>
                <a:cs typeface="Verdana"/>
              </a:rPr>
              <a:t>Все</a:t>
            </a:r>
            <a:r>
              <a:rPr sz="1350" spc="-38" dirty="0">
                <a:latin typeface="Verdana"/>
                <a:cs typeface="Verdana"/>
              </a:rPr>
              <a:t> </a:t>
            </a:r>
            <a:r>
              <a:rPr sz="1350" spc="-4" dirty="0">
                <a:latin typeface="Verdana"/>
                <a:cs typeface="Verdana"/>
              </a:rPr>
              <a:t>способы</a:t>
            </a:r>
            <a:endParaRPr sz="1350" dirty="0">
              <a:latin typeface="Verdana"/>
              <a:cs typeface="Verdana"/>
            </a:endParaRPr>
          </a:p>
          <a:p>
            <a:pPr marL="1429" algn="ctr"/>
            <a:r>
              <a:rPr sz="1350" spc="-4" dirty="0">
                <a:latin typeface="Verdana"/>
                <a:cs typeface="Verdana"/>
              </a:rPr>
              <a:t>предоставления</a:t>
            </a:r>
            <a:r>
              <a:rPr sz="1350" spc="-15" dirty="0">
                <a:latin typeface="Verdana"/>
                <a:cs typeface="Verdana"/>
              </a:rPr>
              <a:t> </a:t>
            </a:r>
            <a:r>
              <a:rPr sz="1350" dirty="0">
                <a:latin typeface="Verdana"/>
                <a:cs typeface="Verdana"/>
              </a:rPr>
              <a:t>услуги</a:t>
            </a:r>
          </a:p>
          <a:p>
            <a:pPr algn="ctr">
              <a:lnSpc>
                <a:spcPct val="100000"/>
              </a:lnSpc>
            </a:pPr>
            <a:r>
              <a:rPr sz="1350" spc="-4" dirty="0">
                <a:latin typeface="Verdana"/>
                <a:cs typeface="Verdana"/>
              </a:rPr>
              <a:t>заявителю</a:t>
            </a:r>
            <a:r>
              <a:rPr sz="1350" spc="-30" dirty="0">
                <a:latin typeface="Verdana"/>
                <a:cs typeface="Verdana"/>
              </a:rPr>
              <a:t> </a:t>
            </a:r>
            <a:r>
              <a:rPr sz="1350" spc="-4" dirty="0">
                <a:latin typeface="Verdana"/>
                <a:cs typeface="Verdana"/>
              </a:rPr>
              <a:t>равнозначны</a:t>
            </a:r>
            <a:endParaRPr sz="1350" dirty="0">
              <a:latin typeface="Verdana"/>
              <a:cs typeface="Verdan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23174" y="3534442"/>
            <a:ext cx="2856071" cy="551974"/>
          </a:xfrm>
          <a:custGeom>
            <a:avLst/>
            <a:gdLst/>
            <a:ahLst/>
            <a:cxnLst/>
            <a:rect l="l" t="t" r="r" b="b"/>
            <a:pathLst>
              <a:path w="3808095" h="735964">
                <a:moveTo>
                  <a:pt x="0" y="367919"/>
                </a:moveTo>
                <a:lnTo>
                  <a:pt x="12808" y="325011"/>
                </a:lnTo>
                <a:lnTo>
                  <a:pt x="50281" y="283557"/>
                </a:lnTo>
                <a:lnTo>
                  <a:pt x="88260" y="256865"/>
                </a:lnTo>
                <a:lnTo>
                  <a:pt x="136143" y="231024"/>
                </a:lnTo>
                <a:lnTo>
                  <a:pt x="193507" y="206115"/>
                </a:lnTo>
                <a:lnTo>
                  <a:pt x="259928" y="182221"/>
                </a:lnTo>
                <a:lnTo>
                  <a:pt x="296402" y="170680"/>
                </a:lnTo>
                <a:lnTo>
                  <a:pt x="334983" y="159423"/>
                </a:lnTo>
                <a:lnTo>
                  <a:pt x="375616" y="148460"/>
                </a:lnTo>
                <a:lnTo>
                  <a:pt x="418249" y="137802"/>
                </a:lnTo>
                <a:lnTo>
                  <a:pt x="462828" y="127459"/>
                </a:lnTo>
                <a:lnTo>
                  <a:pt x="509302" y="117441"/>
                </a:lnTo>
                <a:lnTo>
                  <a:pt x="557617" y="107759"/>
                </a:lnTo>
                <a:lnTo>
                  <a:pt x="607720" y="98422"/>
                </a:lnTo>
                <a:lnTo>
                  <a:pt x="659558" y="89441"/>
                </a:lnTo>
                <a:lnTo>
                  <a:pt x="713079" y="80826"/>
                </a:lnTo>
                <a:lnTo>
                  <a:pt x="768229" y="72587"/>
                </a:lnTo>
                <a:lnTo>
                  <a:pt x="824955" y="64735"/>
                </a:lnTo>
                <a:lnTo>
                  <a:pt x="883206" y="57279"/>
                </a:lnTo>
                <a:lnTo>
                  <a:pt x="942927" y="50230"/>
                </a:lnTo>
                <a:lnTo>
                  <a:pt x="1004065" y="43599"/>
                </a:lnTo>
                <a:lnTo>
                  <a:pt x="1066569" y="37395"/>
                </a:lnTo>
                <a:lnTo>
                  <a:pt x="1130385" y="31628"/>
                </a:lnTo>
                <a:lnTo>
                  <a:pt x="1195460" y="26309"/>
                </a:lnTo>
                <a:lnTo>
                  <a:pt x="1261741" y="21448"/>
                </a:lnTo>
                <a:lnTo>
                  <a:pt x="1329175" y="17056"/>
                </a:lnTo>
                <a:lnTo>
                  <a:pt x="1397709" y="13142"/>
                </a:lnTo>
                <a:lnTo>
                  <a:pt x="1467292" y="9716"/>
                </a:lnTo>
                <a:lnTo>
                  <a:pt x="1537868" y="6790"/>
                </a:lnTo>
                <a:lnTo>
                  <a:pt x="1609387" y="4373"/>
                </a:lnTo>
                <a:lnTo>
                  <a:pt x="1681794" y="2475"/>
                </a:lnTo>
                <a:lnTo>
                  <a:pt x="1755037" y="1106"/>
                </a:lnTo>
                <a:lnTo>
                  <a:pt x="1829063" y="278"/>
                </a:lnTo>
                <a:lnTo>
                  <a:pt x="1903818" y="0"/>
                </a:lnTo>
                <a:lnTo>
                  <a:pt x="1978573" y="278"/>
                </a:lnTo>
                <a:lnTo>
                  <a:pt x="2052599" y="1106"/>
                </a:lnTo>
                <a:lnTo>
                  <a:pt x="2125841" y="2475"/>
                </a:lnTo>
                <a:lnTo>
                  <a:pt x="2198248" y="4373"/>
                </a:lnTo>
                <a:lnTo>
                  <a:pt x="2269766" y="6790"/>
                </a:lnTo>
                <a:lnTo>
                  <a:pt x="2340343" y="9716"/>
                </a:lnTo>
                <a:lnTo>
                  <a:pt x="2409926" y="13142"/>
                </a:lnTo>
                <a:lnTo>
                  <a:pt x="2478461" y="17056"/>
                </a:lnTo>
                <a:lnTo>
                  <a:pt x="2545896" y="21448"/>
                </a:lnTo>
                <a:lnTo>
                  <a:pt x="2612177" y="26309"/>
                </a:lnTo>
                <a:lnTo>
                  <a:pt x="2677253" y="31628"/>
                </a:lnTo>
                <a:lnTo>
                  <a:pt x="2741070" y="37395"/>
                </a:lnTo>
                <a:lnTo>
                  <a:pt x="2803575" y="43599"/>
                </a:lnTo>
                <a:lnTo>
                  <a:pt x="2864715" y="50230"/>
                </a:lnTo>
                <a:lnTo>
                  <a:pt x="2924437" y="57279"/>
                </a:lnTo>
                <a:lnTo>
                  <a:pt x="2982688" y="64735"/>
                </a:lnTo>
                <a:lnTo>
                  <a:pt x="3039416" y="72587"/>
                </a:lnTo>
                <a:lnTo>
                  <a:pt x="3094568" y="80826"/>
                </a:lnTo>
                <a:lnTo>
                  <a:pt x="3148090" y="89441"/>
                </a:lnTo>
                <a:lnTo>
                  <a:pt x="3199930" y="98422"/>
                </a:lnTo>
                <a:lnTo>
                  <a:pt x="3250034" y="107759"/>
                </a:lnTo>
                <a:lnTo>
                  <a:pt x="3298351" y="117441"/>
                </a:lnTo>
                <a:lnTo>
                  <a:pt x="3344826" y="127459"/>
                </a:lnTo>
                <a:lnTo>
                  <a:pt x="3389407" y="137802"/>
                </a:lnTo>
                <a:lnTo>
                  <a:pt x="3432042" y="148460"/>
                </a:lnTo>
                <a:lnTo>
                  <a:pt x="3472676" y="159423"/>
                </a:lnTo>
                <a:lnTo>
                  <a:pt x="3511258" y="170680"/>
                </a:lnTo>
                <a:lnTo>
                  <a:pt x="3547735" y="182221"/>
                </a:lnTo>
                <a:lnTo>
                  <a:pt x="3614159" y="206115"/>
                </a:lnTo>
                <a:lnTo>
                  <a:pt x="3671525" y="231024"/>
                </a:lnTo>
                <a:lnTo>
                  <a:pt x="3719410" y="256865"/>
                </a:lnTo>
                <a:lnTo>
                  <a:pt x="3757391" y="283557"/>
                </a:lnTo>
                <a:lnTo>
                  <a:pt x="3785045" y="311018"/>
                </a:lnTo>
                <a:lnTo>
                  <a:pt x="3806235" y="353471"/>
                </a:lnTo>
                <a:lnTo>
                  <a:pt x="3807675" y="367919"/>
                </a:lnTo>
                <a:lnTo>
                  <a:pt x="3806235" y="382364"/>
                </a:lnTo>
                <a:lnTo>
                  <a:pt x="3785045" y="424813"/>
                </a:lnTo>
                <a:lnTo>
                  <a:pt x="3757391" y="452270"/>
                </a:lnTo>
                <a:lnTo>
                  <a:pt x="3719410" y="478959"/>
                </a:lnTo>
                <a:lnTo>
                  <a:pt x="3671525" y="504797"/>
                </a:lnTo>
                <a:lnTo>
                  <a:pt x="3614159" y="529703"/>
                </a:lnTo>
                <a:lnTo>
                  <a:pt x="3547735" y="553595"/>
                </a:lnTo>
                <a:lnTo>
                  <a:pt x="3511258" y="565135"/>
                </a:lnTo>
                <a:lnTo>
                  <a:pt x="3472676" y="576391"/>
                </a:lnTo>
                <a:lnTo>
                  <a:pt x="3432042" y="587352"/>
                </a:lnTo>
                <a:lnTo>
                  <a:pt x="3389407" y="598009"/>
                </a:lnTo>
                <a:lnTo>
                  <a:pt x="3344826" y="608351"/>
                </a:lnTo>
                <a:lnTo>
                  <a:pt x="3298351" y="618368"/>
                </a:lnTo>
                <a:lnTo>
                  <a:pt x="3250034" y="628049"/>
                </a:lnTo>
                <a:lnTo>
                  <a:pt x="3199930" y="637385"/>
                </a:lnTo>
                <a:lnTo>
                  <a:pt x="3148090" y="646366"/>
                </a:lnTo>
                <a:lnTo>
                  <a:pt x="3094568" y="654980"/>
                </a:lnTo>
                <a:lnTo>
                  <a:pt x="3039416" y="663218"/>
                </a:lnTo>
                <a:lnTo>
                  <a:pt x="2982688" y="671070"/>
                </a:lnTo>
                <a:lnTo>
                  <a:pt x="2924437" y="678525"/>
                </a:lnTo>
                <a:lnTo>
                  <a:pt x="2864715" y="685573"/>
                </a:lnTo>
                <a:lnTo>
                  <a:pt x="2803575" y="692204"/>
                </a:lnTo>
                <a:lnTo>
                  <a:pt x="2741070" y="698407"/>
                </a:lnTo>
                <a:lnTo>
                  <a:pt x="2677253" y="704174"/>
                </a:lnTo>
                <a:lnTo>
                  <a:pt x="2612177" y="709492"/>
                </a:lnTo>
                <a:lnTo>
                  <a:pt x="2545896" y="714352"/>
                </a:lnTo>
                <a:lnTo>
                  <a:pt x="2478461" y="718745"/>
                </a:lnTo>
                <a:lnTo>
                  <a:pt x="2409926" y="722658"/>
                </a:lnTo>
                <a:lnTo>
                  <a:pt x="2340343" y="726083"/>
                </a:lnTo>
                <a:lnTo>
                  <a:pt x="2269766" y="729010"/>
                </a:lnTo>
                <a:lnTo>
                  <a:pt x="2198248" y="731427"/>
                </a:lnTo>
                <a:lnTo>
                  <a:pt x="2125841" y="733324"/>
                </a:lnTo>
                <a:lnTo>
                  <a:pt x="2052599" y="734693"/>
                </a:lnTo>
                <a:lnTo>
                  <a:pt x="1978573" y="735521"/>
                </a:lnTo>
                <a:lnTo>
                  <a:pt x="1903818" y="735799"/>
                </a:lnTo>
                <a:lnTo>
                  <a:pt x="1829063" y="735521"/>
                </a:lnTo>
                <a:lnTo>
                  <a:pt x="1755037" y="734693"/>
                </a:lnTo>
                <a:lnTo>
                  <a:pt x="1681794" y="733324"/>
                </a:lnTo>
                <a:lnTo>
                  <a:pt x="1609387" y="731427"/>
                </a:lnTo>
                <a:lnTo>
                  <a:pt x="1537868" y="729010"/>
                </a:lnTo>
                <a:lnTo>
                  <a:pt x="1467292" y="726083"/>
                </a:lnTo>
                <a:lnTo>
                  <a:pt x="1397709" y="722658"/>
                </a:lnTo>
                <a:lnTo>
                  <a:pt x="1329175" y="718745"/>
                </a:lnTo>
                <a:lnTo>
                  <a:pt x="1261741" y="714352"/>
                </a:lnTo>
                <a:lnTo>
                  <a:pt x="1195460" y="709492"/>
                </a:lnTo>
                <a:lnTo>
                  <a:pt x="1130385" y="704174"/>
                </a:lnTo>
                <a:lnTo>
                  <a:pt x="1066569" y="698407"/>
                </a:lnTo>
                <a:lnTo>
                  <a:pt x="1004065" y="692204"/>
                </a:lnTo>
                <a:lnTo>
                  <a:pt x="942927" y="685573"/>
                </a:lnTo>
                <a:lnTo>
                  <a:pt x="883206" y="678525"/>
                </a:lnTo>
                <a:lnTo>
                  <a:pt x="824955" y="671070"/>
                </a:lnTo>
                <a:lnTo>
                  <a:pt x="768229" y="663218"/>
                </a:lnTo>
                <a:lnTo>
                  <a:pt x="713079" y="654980"/>
                </a:lnTo>
                <a:lnTo>
                  <a:pt x="659558" y="646366"/>
                </a:lnTo>
                <a:lnTo>
                  <a:pt x="607720" y="637385"/>
                </a:lnTo>
                <a:lnTo>
                  <a:pt x="557617" y="628049"/>
                </a:lnTo>
                <a:lnTo>
                  <a:pt x="509302" y="618368"/>
                </a:lnTo>
                <a:lnTo>
                  <a:pt x="462828" y="608351"/>
                </a:lnTo>
                <a:lnTo>
                  <a:pt x="418249" y="598009"/>
                </a:lnTo>
                <a:lnTo>
                  <a:pt x="375616" y="587352"/>
                </a:lnTo>
                <a:lnTo>
                  <a:pt x="334983" y="576391"/>
                </a:lnTo>
                <a:lnTo>
                  <a:pt x="296402" y="565135"/>
                </a:lnTo>
                <a:lnTo>
                  <a:pt x="259928" y="553595"/>
                </a:lnTo>
                <a:lnTo>
                  <a:pt x="193507" y="529703"/>
                </a:lnTo>
                <a:lnTo>
                  <a:pt x="136143" y="504797"/>
                </a:lnTo>
                <a:lnTo>
                  <a:pt x="88260" y="478959"/>
                </a:lnTo>
                <a:lnTo>
                  <a:pt x="50281" y="452270"/>
                </a:lnTo>
                <a:lnTo>
                  <a:pt x="22629" y="424813"/>
                </a:lnTo>
                <a:lnTo>
                  <a:pt x="1440" y="382364"/>
                </a:lnTo>
                <a:lnTo>
                  <a:pt x="0" y="367919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494700" y="3638178"/>
            <a:ext cx="1883569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71450">
              <a:spcBef>
                <a:spcPts val="75"/>
              </a:spcBef>
            </a:pPr>
            <a:r>
              <a:rPr sz="1050" dirty="0">
                <a:latin typeface="Verdana"/>
                <a:cs typeface="Verdana"/>
              </a:rPr>
              <a:t>Каждый способ </a:t>
            </a:r>
            <a:r>
              <a:rPr sz="1050" spc="-4" dirty="0">
                <a:latin typeface="Verdana"/>
                <a:cs typeface="Verdana"/>
              </a:rPr>
              <a:t>имеет </a:t>
            </a:r>
            <a:r>
              <a:rPr sz="1050" dirty="0">
                <a:latin typeface="Verdana"/>
                <a:cs typeface="Verdana"/>
              </a:rPr>
              <a:t> свои</a:t>
            </a:r>
            <a:r>
              <a:rPr sz="1050" spc="-30" dirty="0">
                <a:latin typeface="Verdana"/>
                <a:cs typeface="Verdana"/>
              </a:rPr>
              <a:t> </a:t>
            </a:r>
            <a:r>
              <a:rPr sz="1050" dirty="0">
                <a:latin typeface="Verdana"/>
                <a:cs typeface="Verdana"/>
              </a:rPr>
              <a:t>«плюсы»</a:t>
            </a:r>
            <a:r>
              <a:rPr sz="1050" spc="-49" dirty="0">
                <a:latin typeface="Verdana"/>
                <a:cs typeface="Verdana"/>
              </a:rPr>
              <a:t> </a:t>
            </a:r>
            <a:r>
              <a:rPr sz="1050" dirty="0">
                <a:latin typeface="Verdana"/>
                <a:cs typeface="Verdana"/>
              </a:rPr>
              <a:t>и</a:t>
            </a:r>
            <a:r>
              <a:rPr sz="1050" spc="-19" dirty="0">
                <a:latin typeface="Verdana"/>
                <a:cs typeface="Verdana"/>
              </a:rPr>
              <a:t> </a:t>
            </a:r>
            <a:r>
              <a:rPr sz="1050" dirty="0">
                <a:latin typeface="Verdana"/>
                <a:cs typeface="Verdana"/>
              </a:rPr>
              <a:t>«минусы»</a:t>
            </a:r>
          </a:p>
        </p:txBody>
      </p:sp>
      <p:grpSp>
        <p:nvGrpSpPr>
          <p:cNvPr id="36" name="object 36"/>
          <p:cNvGrpSpPr/>
          <p:nvPr/>
        </p:nvGrpSpPr>
        <p:grpSpPr>
          <a:xfrm>
            <a:off x="7972139" y="2478785"/>
            <a:ext cx="1030605" cy="517208"/>
            <a:chOff x="10629518" y="3305047"/>
            <a:chExt cx="1374140" cy="689610"/>
          </a:xfrm>
        </p:grpSpPr>
        <p:sp>
          <p:nvSpPr>
            <p:cNvPr id="37" name="object 37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1237741" y="0"/>
                  </a:moveTo>
                  <a:lnTo>
                    <a:pt x="110616" y="0"/>
                  </a:lnTo>
                  <a:lnTo>
                    <a:pt x="67562" y="8695"/>
                  </a:lnTo>
                  <a:lnTo>
                    <a:pt x="32400" y="32416"/>
                  </a:lnTo>
                  <a:lnTo>
                    <a:pt x="8693" y="67615"/>
                  </a:lnTo>
                  <a:lnTo>
                    <a:pt x="0" y="110743"/>
                  </a:lnTo>
                  <a:lnTo>
                    <a:pt x="0" y="553338"/>
                  </a:lnTo>
                  <a:lnTo>
                    <a:pt x="8693" y="596467"/>
                  </a:lnTo>
                  <a:lnTo>
                    <a:pt x="32400" y="631666"/>
                  </a:lnTo>
                  <a:lnTo>
                    <a:pt x="67562" y="655387"/>
                  </a:lnTo>
                  <a:lnTo>
                    <a:pt x="110616" y="664082"/>
                  </a:lnTo>
                  <a:lnTo>
                    <a:pt x="1237741" y="664082"/>
                  </a:lnTo>
                  <a:lnTo>
                    <a:pt x="1280796" y="655387"/>
                  </a:lnTo>
                  <a:lnTo>
                    <a:pt x="1315958" y="631666"/>
                  </a:lnTo>
                  <a:lnTo>
                    <a:pt x="1339665" y="596467"/>
                  </a:lnTo>
                  <a:lnTo>
                    <a:pt x="1348358" y="553338"/>
                  </a:lnTo>
                  <a:lnTo>
                    <a:pt x="1348358" y="110743"/>
                  </a:lnTo>
                  <a:lnTo>
                    <a:pt x="1339665" y="67615"/>
                  </a:lnTo>
                  <a:lnTo>
                    <a:pt x="1315958" y="32416"/>
                  </a:lnTo>
                  <a:lnTo>
                    <a:pt x="1280796" y="8695"/>
                  </a:lnTo>
                  <a:lnTo>
                    <a:pt x="123774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0" y="110743"/>
                  </a:moveTo>
                  <a:lnTo>
                    <a:pt x="8693" y="67615"/>
                  </a:lnTo>
                  <a:lnTo>
                    <a:pt x="32400" y="32416"/>
                  </a:lnTo>
                  <a:lnTo>
                    <a:pt x="67562" y="8695"/>
                  </a:lnTo>
                  <a:lnTo>
                    <a:pt x="110616" y="0"/>
                  </a:lnTo>
                  <a:lnTo>
                    <a:pt x="1237741" y="0"/>
                  </a:lnTo>
                  <a:lnTo>
                    <a:pt x="1280796" y="8695"/>
                  </a:lnTo>
                  <a:lnTo>
                    <a:pt x="1315958" y="32416"/>
                  </a:lnTo>
                  <a:lnTo>
                    <a:pt x="1339665" y="67615"/>
                  </a:lnTo>
                  <a:lnTo>
                    <a:pt x="1348358" y="110743"/>
                  </a:lnTo>
                  <a:lnTo>
                    <a:pt x="1348358" y="553338"/>
                  </a:lnTo>
                  <a:lnTo>
                    <a:pt x="1339665" y="596467"/>
                  </a:lnTo>
                  <a:lnTo>
                    <a:pt x="1315958" y="631666"/>
                  </a:lnTo>
                  <a:lnTo>
                    <a:pt x="1280796" y="655387"/>
                  </a:lnTo>
                  <a:lnTo>
                    <a:pt x="1237741" y="664082"/>
                  </a:lnTo>
                  <a:lnTo>
                    <a:pt x="110616" y="664082"/>
                  </a:lnTo>
                  <a:lnTo>
                    <a:pt x="67562" y="655387"/>
                  </a:lnTo>
                  <a:lnTo>
                    <a:pt x="32400" y="631666"/>
                  </a:lnTo>
                  <a:lnTo>
                    <a:pt x="8693" y="596467"/>
                  </a:lnTo>
                  <a:lnTo>
                    <a:pt x="0" y="553338"/>
                  </a:lnTo>
                  <a:lnTo>
                    <a:pt x="0" y="110743"/>
                  </a:lnTo>
                  <a:close/>
                </a:path>
              </a:pathLst>
            </a:custGeom>
            <a:ln w="25399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078819" y="2536888"/>
            <a:ext cx="818674" cy="39097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ctr">
              <a:spcBef>
                <a:spcPts val="79"/>
              </a:spcBef>
            </a:pPr>
            <a:r>
              <a:rPr sz="825" dirty="0" smtClean="0">
                <a:latin typeface="Verdana"/>
                <a:cs typeface="Verdana"/>
              </a:rPr>
              <a:t>О</a:t>
            </a:r>
            <a:r>
              <a:rPr lang="ru-RU" sz="825" dirty="0" smtClean="0">
                <a:latin typeface="Verdana"/>
                <a:cs typeface="Verdana"/>
              </a:rPr>
              <a:t>О </a:t>
            </a:r>
            <a:endParaRPr sz="825" dirty="0">
              <a:latin typeface="Verdana"/>
              <a:cs typeface="Verdana"/>
            </a:endParaRPr>
          </a:p>
          <a:p>
            <a:pPr marL="9525" marR="3810" algn="ctr"/>
            <a:r>
              <a:rPr sz="825" spc="-8" dirty="0" err="1" smtClean="0">
                <a:latin typeface="Verdana"/>
                <a:cs typeface="Verdana"/>
              </a:rPr>
              <a:t>у</a:t>
            </a:r>
            <a:r>
              <a:rPr sz="825" spc="-4" dirty="0" err="1" smtClean="0">
                <a:latin typeface="Verdana"/>
                <a:cs typeface="Verdana"/>
              </a:rPr>
              <a:t>ста</a:t>
            </a:r>
            <a:r>
              <a:rPr sz="825" dirty="0" err="1" smtClean="0">
                <a:latin typeface="Verdana"/>
                <a:cs typeface="Verdana"/>
              </a:rPr>
              <a:t>н</a:t>
            </a:r>
            <a:r>
              <a:rPr sz="825" spc="-4" dirty="0" err="1" smtClean="0">
                <a:latin typeface="Verdana"/>
                <a:cs typeface="Verdana"/>
              </a:rPr>
              <a:t>а</a:t>
            </a:r>
            <a:r>
              <a:rPr sz="825" dirty="0" err="1" smtClean="0">
                <a:latin typeface="Verdana"/>
                <a:cs typeface="Verdana"/>
              </a:rPr>
              <a:t>вли</a:t>
            </a:r>
            <a:r>
              <a:rPr sz="825" spc="4" dirty="0" err="1" smtClean="0">
                <a:latin typeface="Verdana"/>
                <a:cs typeface="Verdana"/>
              </a:rPr>
              <a:t>в</a:t>
            </a:r>
            <a:r>
              <a:rPr sz="825" spc="-4" dirty="0" err="1" smtClean="0">
                <a:latin typeface="Verdana"/>
                <a:cs typeface="Verdana"/>
              </a:rPr>
              <a:t>а</a:t>
            </a:r>
            <a:r>
              <a:rPr sz="825" dirty="0" err="1" smtClean="0">
                <a:latin typeface="Verdana"/>
                <a:cs typeface="Verdana"/>
              </a:rPr>
              <a:t>ет</a:t>
            </a:r>
            <a:r>
              <a:rPr sz="825" dirty="0" smtClean="0">
                <a:latin typeface="Verdana"/>
                <a:cs typeface="Verdana"/>
              </a:rPr>
              <a:t>  </a:t>
            </a:r>
            <a:r>
              <a:rPr sz="825" spc="-4" dirty="0">
                <a:latin typeface="Verdana"/>
                <a:cs typeface="Verdana"/>
              </a:rPr>
              <a:t>график</a:t>
            </a:r>
            <a:endParaRPr sz="825" dirty="0">
              <a:latin typeface="Verdana"/>
              <a:cs typeface="Verdan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396865" y="1554289"/>
            <a:ext cx="3596164" cy="280988"/>
          </a:xfrm>
          <a:custGeom>
            <a:avLst/>
            <a:gdLst/>
            <a:ahLst/>
            <a:cxnLst/>
            <a:rect l="l" t="t" r="r" b="b"/>
            <a:pathLst>
              <a:path w="4794884" h="37465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548217" y="1592008"/>
            <a:ext cx="3293269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solidFill>
                  <a:srgbClr val="FF0000"/>
                </a:solidFill>
                <a:latin typeface="Verdana"/>
                <a:cs typeface="Verdana"/>
              </a:rPr>
              <a:t>Начало</a:t>
            </a:r>
            <a:r>
              <a:rPr sz="1200" spc="-8" dirty="0">
                <a:solidFill>
                  <a:srgbClr val="FF0000"/>
                </a:solidFill>
                <a:latin typeface="Verdana"/>
                <a:cs typeface="Verdana"/>
              </a:rPr>
              <a:t> приема</a:t>
            </a:r>
            <a:r>
              <a:rPr sz="1200" spc="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FF0000"/>
                </a:solidFill>
                <a:latin typeface="Verdana"/>
                <a:cs typeface="Verdana"/>
              </a:rPr>
              <a:t>заявлений</a:t>
            </a:r>
            <a:r>
              <a:rPr sz="1200" spc="11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FF0000"/>
                </a:solidFill>
                <a:latin typeface="Verdana"/>
                <a:cs typeface="Verdana"/>
              </a:rPr>
              <a:t>–</a:t>
            </a:r>
            <a:r>
              <a:rPr sz="1200" spc="-11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ru-RU"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30</a:t>
            </a:r>
            <a:r>
              <a:rPr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.0</a:t>
            </a:r>
            <a:r>
              <a:rPr lang="ru-RU"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.202</a:t>
            </a:r>
            <a:r>
              <a:rPr lang="ru-RU"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endParaRPr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098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9097" y="267494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001F5F"/>
                </a:solidFill>
              </a:rPr>
              <a:t>ПРИЕМ</a:t>
            </a:r>
            <a:r>
              <a:rPr sz="1350" spc="-11" dirty="0">
                <a:solidFill>
                  <a:srgbClr val="001F5F"/>
                </a:solidFill>
              </a:rPr>
              <a:t> </a:t>
            </a:r>
            <a:r>
              <a:rPr sz="1350" dirty="0">
                <a:solidFill>
                  <a:srgbClr val="001F5F"/>
                </a:solidFill>
              </a:rPr>
              <a:t>В </a:t>
            </a:r>
            <a:r>
              <a:rPr sz="1350" spc="-4" dirty="0">
                <a:solidFill>
                  <a:srgbClr val="001F5F"/>
                </a:solidFill>
              </a:rPr>
              <a:t>ПЕРВЫЕ</a:t>
            </a:r>
            <a:r>
              <a:rPr sz="1350" spc="4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КЛАССЫ</a:t>
            </a:r>
            <a:r>
              <a:rPr sz="1350" spc="-15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ОБРАЗОВАТЕЛЬНЫХ УЧРЕЖДЕНИЙ</a:t>
            </a:r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629097" y="699542"/>
            <a:ext cx="8407399" cy="4072749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99073">
              <a:spcBef>
                <a:spcPts val="851"/>
              </a:spcBef>
            </a:pPr>
            <a:r>
              <a:rPr sz="1200" b="1" spc="-8" dirty="0" err="1" smtClean="0">
                <a:solidFill>
                  <a:srgbClr val="001F5F"/>
                </a:solidFill>
                <a:latin typeface="+mn-lt"/>
                <a:cs typeface="Verdana"/>
              </a:rPr>
              <a:t>Исчерпывающий</a:t>
            </a:r>
            <a:r>
              <a:rPr sz="1200" b="1" spc="26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перечень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согласно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b="1" spc="-4" dirty="0" smtClean="0">
                <a:solidFill>
                  <a:srgbClr val="001F5F"/>
                </a:solidFill>
                <a:latin typeface="+mn-lt"/>
                <a:cs typeface="Verdana"/>
              </a:rPr>
              <a:t>Порядку 458</a:t>
            </a:r>
            <a:r>
              <a:rPr sz="1200" b="1" spc="-4" dirty="0" smtClean="0">
                <a:solidFill>
                  <a:srgbClr val="001F5F"/>
                </a:solidFill>
                <a:latin typeface="+mn-lt"/>
                <a:cs typeface="Verdana"/>
              </a:rPr>
              <a:t>:</a:t>
            </a:r>
            <a:endParaRPr sz="1200" dirty="0">
              <a:latin typeface="+mn-lt"/>
              <a:cs typeface="Verdana"/>
            </a:endParaRPr>
          </a:p>
          <a:p>
            <a:pPr>
              <a:spcBef>
                <a:spcPts val="30"/>
              </a:spcBef>
            </a:pPr>
            <a:endParaRPr sz="1200" dirty="0">
              <a:latin typeface="+mn-lt"/>
              <a:cs typeface="Verdana"/>
            </a:endParaRPr>
          </a:p>
          <a:p>
            <a:pPr marL="199073" marR="346710"/>
            <a:r>
              <a:rPr sz="1200" b="1" spc="-4" dirty="0" err="1" smtClean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200" b="1" spc="1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зачисления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на следующий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учебный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год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заявителем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 smtClean="0">
                <a:solidFill>
                  <a:srgbClr val="001F5F"/>
                </a:solidFill>
                <a:latin typeface="+mn-lt"/>
                <a:cs typeface="Verdana"/>
              </a:rPr>
              <a:t>представляются</a:t>
            </a:r>
            <a:r>
              <a:rPr sz="1200" b="1" spc="4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копии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следующих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документов: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заявление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</a:t>
            </a:r>
            <a:r>
              <a:rPr sz="1200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форме</a:t>
            </a:r>
            <a:r>
              <a:rPr lang="ru-RU" sz="1200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, установленной образовательной организацией</a:t>
            </a:r>
            <a:r>
              <a:rPr sz="1200" spc="-8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;</a:t>
            </a:r>
            <a:endParaRPr sz="1200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 рождении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sz="1200" dirty="0">
              <a:latin typeface="+mn-lt"/>
              <a:cs typeface="Verdana"/>
            </a:endParaRPr>
          </a:p>
          <a:p>
            <a:pPr marL="328613" marR="567690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200" b="1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рождении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полнородных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неполнородных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брата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(или)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сестры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использования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права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образовательным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программам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начального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общего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образования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 smtClean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lang="ru-RU" sz="1200" spc="-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государственную</a:t>
            </a:r>
            <a:r>
              <a:rPr sz="1200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spc="41" dirty="0" smtClean="0">
                <a:solidFill>
                  <a:srgbClr val="001F5F"/>
                </a:solidFill>
                <a:latin typeface="+mn-lt"/>
                <a:cs typeface="Verdana"/>
              </a:rPr>
              <a:t>или муниципальную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образовательную</a:t>
            </a:r>
            <a:r>
              <a:rPr sz="1200" spc="26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организацию,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которой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обучаются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его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полнородные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неполнородные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брат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(или)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сестра);</a:t>
            </a:r>
            <a:endParaRPr sz="1200" dirty="0">
              <a:latin typeface="+mn-lt"/>
              <a:cs typeface="Verdana"/>
            </a:endParaRPr>
          </a:p>
          <a:p>
            <a:pPr marL="328613" marR="3810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b="1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пребывания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территории</a:t>
            </a:r>
            <a:r>
              <a:rPr sz="1200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справка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оформления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200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-8" dirty="0" smtClean="0">
                <a:solidFill>
                  <a:srgbClr val="001F5F"/>
                </a:solidFill>
                <a:latin typeface="+mn-lt"/>
                <a:cs typeface="Verdana"/>
              </a:rPr>
              <a:t>,</a:t>
            </a:r>
            <a:r>
              <a:rPr lang="ru-RU" sz="1200" spc="-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проживающего</a:t>
            </a:r>
            <a:r>
              <a:rPr sz="1200" spc="30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территории,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использования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права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внеочередного</a:t>
            </a:r>
            <a:r>
              <a:rPr sz="1200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 smtClean="0">
                <a:solidFill>
                  <a:srgbClr val="001F5F"/>
                </a:solidFill>
                <a:latin typeface="+mn-lt"/>
                <a:cs typeface="Verdana"/>
              </a:rPr>
              <a:t>первоочередного</a:t>
            </a:r>
            <a:r>
              <a:rPr lang="ru-RU" sz="1200" spc="-8" dirty="0" smtClean="0">
                <a:solidFill>
                  <a:srgbClr val="001F5F"/>
                </a:solidFill>
                <a:latin typeface="+mn-lt"/>
                <a:cs typeface="Verdana"/>
              </a:rPr>
              <a:t> приема</a:t>
            </a:r>
            <a:r>
              <a:rPr sz="1200" spc="-8" dirty="0" smtClean="0">
                <a:solidFill>
                  <a:srgbClr val="001F5F"/>
                </a:solidFill>
                <a:latin typeface="+mn-lt"/>
                <a:cs typeface="Verdana"/>
              </a:rPr>
              <a:t>);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документ,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подтверждающий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право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внеочередного,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первоочередного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lang="ru-RU" sz="1200" spc="-4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государственные</a:t>
            </a:r>
            <a:r>
              <a:rPr sz="1200" spc="4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образовательные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(справку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места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работы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родителя(ей)</a:t>
            </a:r>
            <a:r>
              <a:rPr sz="1200" spc="5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(законного(ых)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представителя(ей)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ребенка,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справку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уполномоченного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органа,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решение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суда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т.д.);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заключение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психолого-медико-педагогической</a:t>
            </a:r>
            <a:r>
              <a:rPr sz="1200" b="1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комиссии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+mn-lt"/>
                <a:cs typeface="Verdana"/>
              </a:rPr>
              <a:t>(при</a:t>
            </a:r>
            <a:r>
              <a:rPr sz="1200" spc="11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+mn-lt"/>
                <a:cs typeface="Verdana"/>
              </a:rPr>
              <a:t>наличии)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sz="1200" dirty="0">
              <a:latin typeface="+mn-lt"/>
              <a:cs typeface="Verdana"/>
            </a:endParaRPr>
          </a:p>
          <a:p>
            <a:pPr marL="328613" marR="16669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разрешение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200" b="1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6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достижения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им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возраста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шести</a:t>
            </a:r>
            <a:r>
              <a:rPr sz="1200" b="1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200" b="1" spc="26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и</a:t>
            </a:r>
            <a:r>
              <a:rPr sz="1200" b="1" spc="19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шести </a:t>
            </a:r>
            <a:r>
              <a:rPr sz="1200" b="1" spc="-334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месяцев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200" b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200" b="1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b="1" spc="3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b="1" spc="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b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восьми</a:t>
            </a:r>
            <a:r>
              <a:rPr sz="1200" b="1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200" b="1" spc="1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(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при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зачислении</a:t>
            </a:r>
            <a:r>
              <a:rPr sz="1200" i="1" spc="3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ребенка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на</a:t>
            </a:r>
            <a:r>
              <a:rPr sz="1200" i="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обучение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</a:t>
            </a:r>
            <a:r>
              <a:rPr lang="ru-RU" sz="1200" i="1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err="1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первый</a:t>
            </a:r>
            <a:r>
              <a:rPr sz="1200" i="1" spc="23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класс</a:t>
            </a:r>
            <a:r>
              <a:rPr sz="1200" i="1" spc="37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i="1" spc="26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</a:t>
            </a:r>
            <a:r>
              <a:rPr sz="1200" i="1" spc="1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месяцев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200" i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200" i="1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восьми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лет)</a:t>
            </a:r>
            <a:endParaRPr sz="1200" i="1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2546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9385" y="160337"/>
            <a:ext cx="5832648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59582"/>
            <a:ext cx="79208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представителя).</a:t>
            </a:r>
            <a:endParaRPr lang="ru-RU" i="1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 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(полнородных и </a:t>
            </a:r>
            <a:r>
              <a:rPr lang="ru-RU" i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неполнородных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братьев и сестер,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усыновленных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(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удочеренных)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или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находящихся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под опекой или попечительством в семье, включая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приемные семьи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родителя (законного представителя).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из военкомата для мобилизованных </a:t>
            </a:r>
            <a:endParaRPr lang="ru-RU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07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10243</TotalTime>
  <Words>690</Words>
  <Application>Microsoft Office PowerPoint</Application>
  <PresentationFormat>Экран (16:9)</PresentationFormat>
  <Paragraphs>69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В ПЕРВЫЕ КЛАССЫ ОБРАЗОВАТЕЛЬНЫХ УЧРЕЖДЕНИЙ</vt:lpstr>
      <vt:lpstr>ПРИЕМ В ПЕРВЫЕ КЛАССЫ ОБРАЗОВАТЕЛЬНЫХ УЧРЕЖДЕНИЙ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1071</cp:revision>
  <cp:lastPrinted>2022-02-21T16:46:07Z</cp:lastPrinted>
  <dcterms:created xsi:type="dcterms:W3CDTF">2015-10-13T08:15:21Z</dcterms:created>
  <dcterms:modified xsi:type="dcterms:W3CDTF">2023-03-10T05:17:48Z</dcterms:modified>
</cp:coreProperties>
</file>